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34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89B0E-D20E-4F48-937D-E5F8561CBEAF}" type="datetimeFigureOut">
              <a:rPr lang="en-US" smtClean="0"/>
              <a:t>3/8/2010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C5B8-7B20-4940-8DBF-40F4552455D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89B0E-D20E-4F48-937D-E5F8561CBEAF}" type="datetimeFigureOut">
              <a:rPr lang="en-US" smtClean="0"/>
              <a:t>3/8/2010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C5B8-7B20-4940-8DBF-40F4552455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89B0E-D20E-4F48-937D-E5F8561CBEAF}" type="datetimeFigureOut">
              <a:rPr lang="en-US" smtClean="0"/>
              <a:t>3/8/2010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C5B8-7B20-4940-8DBF-40F4552455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89B0E-D20E-4F48-937D-E5F8561CBEAF}" type="datetimeFigureOut">
              <a:rPr lang="en-US" smtClean="0"/>
              <a:t>3/8/2010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C5B8-7B20-4940-8DBF-40F4552455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89B0E-D20E-4F48-937D-E5F8561CBEAF}" type="datetimeFigureOut">
              <a:rPr lang="en-US" smtClean="0"/>
              <a:t>3/8/2010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E6DDC5B8-7B20-4940-8DBF-40F4552455D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89B0E-D20E-4F48-937D-E5F8561CBEAF}" type="datetimeFigureOut">
              <a:rPr lang="en-US" smtClean="0"/>
              <a:t>3/8/2010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C5B8-7B20-4940-8DBF-40F4552455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89B0E-D20E-4F48-937D-E5F8561CBEAF}" type="datetimeFigureOut">
              <a:rPr lang="en-US" smtClean="0"/>
              <a:t>3/8/2010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C5B8-7B20-4940-8DBF-40F4552455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89B0E-D20E-4F48-937D-E5F8561CBEAF}" type="datetimeFigureOut">
              <a:rPr lang="en-US" smtClean="0"/>
              <a:t>3/8/2010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C5B8-7B20-4940-8DBF-40F4552455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89B0E-D20E-4F48-937D-E5F8561CBEAF}" type="datetimeFigureOut">
              <a:rPr lang="en-US" smtClean="0"/>
              <a:t>3/8/2010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C5B8-7B20-4940-8DBF-40F4552455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89B0E-D20E-4F48-937D-E5F8561CBEAF}" type="datetimeFigureOut">
              <a:rPr lang="en-US" smtClean="0"/>
              <a:t>3/8/2010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C5B8-7B20-4940-8DBF-40F4552455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89B0E-D20E-4F48-937D-E5F8561CBEAF}" type="datetimeFigureOut">
              <a:rPr lang="en-US" smtClean="0"/>
              <a:t>3/8/2010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C5B8-7B20-4940-8DBF-40F4552455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7789B0E-D20E-4F48-937D-E5F8561CBEAF}" type="datetimeFigureOut">
              <a:rPr lang="en-US" smtClean="0"/>
              <a:t>3/8/2010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6DDC5B8-7B20-4940-8DBF-40F4552455D4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Probability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Notes and Questions on Chapters 13,14,15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Space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The </a:t>
            </a:r>
            <a:r>
              <a:rPr lang="en-US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Sample Space</a:t>
            </a:r>
            <a:r>
              <a:rPr lang="en-US" dirty="0" smtClean="0"/>
              <a:t>, denoted S, of an experiment is a listing of all possible outcomes.</a:t>
            </a:r>
          </a:p>
          <a:p>
            <a:pPr marL="651510" indent="-514350">
              <a:buFont typeface="Wingdings" pitchFamily="2" charset="2"/>
              <a:buChar char="q"/>
            </a:pPr>
            <a:r>
              <a:rPr lang="en-US" dirty="0" smtClean="0"/>
              <a:t>The sample space of rolling a die once has 6 elements, that is {1,2,3,4,5,6}</a:t>
            </a:r>
          </a:p>
          <a:p>
            <a:pPr marL="651510" indent="-514350">
              <a:buFont typeface="Wingdings" pitchFamily="2" charset="2"/>
              <a:buChar char="q"/>
            </a:pPr>
            <a:r>
              <a:rPr lang="en-US" dirty="0" smtClean="0"/>
              <a:t>The sample space of picking a card from a standard deck has 52 elements since there are 52 cards in a standard deck.</a:t>
            </a:r>
          </a:p>
          <a:p>
            <a:pPr marL="651510" indent="-514350">
              <a:buFont typeface="Wingdings" pitchFamily="2" charset="2"/>
              <a:buChar char="q"/>
            </a:pPr>
            <a:r>
              <a:rPr lang="en-US" dirty="0" smtClean="0"/>
              <a:t>The sample space of rolling a pair of dice once has  36 elements, since each die has 6 faces.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Probability and100% Rule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probability of a particular outcome or an event, denoted P(E), is the likelihood of the event.</a:t>
            </a:r>
          </a:p>
          <a:p>
            <a:r>
              <a:rPr lang="en-US" sz="3200" dirty="0" smtClean="0"/>
              <a:t>P(E)=Number of ways of getting E</a:t>
            </a:r>
            <a:r>
              <a:rPr lang="en-US" sz="3200" dirty="0" smtClean="0">
                <a:solidFill>
                  <a:srgbClr val="FFC000"/>
                </a:solidFill>
              </a:rPr>
              <a:t> divided by</a:t>
            </a:r>
            <a:r>
              <a:rPr lang="en-US" sz="3200" dirty="0" smtClean="0"/>
              <a:t> Number of all possible outcomes of the experiment</a:t>
            </a:r>
          </a:p>
          <a:p>
            <a:r>
              <a:rPr lang="en-US" sz="3200" dirty="0" smtClean="0"/>
              <a:t>The probabilities of individual outcomes in the sample space S add up to 100%!</a:t>
            </a:r>
            <a:endParaRPr lang="en-US" sz="32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026" name="Equation" r:id="rId3" imgW="114120" imgH="215640" progId="Equation.3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Complement Rule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Probability of an event E not happening is therefore </a:t>
            </a:r>
          </a:p>
          <a:p>
            <a:endParaRPr lang="en-US" dirty="0" smtClean="0"/>
          </a:p>
          <a:p>
            <a:r>
              <a:rPr lang="en-US" dirty="0" smtClean="0"/>
              <a:t>P(not E) = 100% - P(E)</a:t>
            </a:r>
          </a:p>
          <a:p>
            <a:endParaRPr lang="en-US" dirty="0" smtClean="0"/>
          </a:p>
          <a:p>
            <a:r>
              <a:rPr lang="en-US" dirty="0" smtClean="0"/>
              <a:t>P(at least one) = 100% - P(none)</a:t>
            </a:r>
          </a:p>
          <a:p>
            <a:endParaRPr lang="en-US" dirty="0" smtClean="0"/>
          </a:p>
          <a:p>
            <a:r>
              <a:rPr lang="en-US" dirty="0" smtClean="0"/>
              <a:t>Remember, 100% = 1. You can use either one, but don’t make the mistake such as 100%-0.4=99.6%; the correct </a:t>
            </a:r>
            <a:r>
              <a:rPr lang="en-US" smtClean="0"/>
              <a:t>answer should be 0.6.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Or/And Rule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 smtClean="0"/>
              <a:t>Probability of an event A or an event B happening is given by</a:t>
            </a:r>
          </a:p>
          <a:p>
            <a:endParaRPr lang="en-US" sz="3200" dirty="0" smtClean="0"/>
          </a:p>
          <a:p>
            <a:r>
              <a:rPr lang="en-US" sz="3600" dirty="0" smtClean="0"/>
              <a:t>P(A or B) = P(A) + P(B) – P(A and B)</a:t>
            </a:r>
          </a:p>
          <a:p>
            <a:endParaRPr lang="en-US" sz="3600" dirty="0" smtClean="0"/>
          </a:p>
          <a:p>
            <a:r>
              <a:rPr lang="en-US" sz="3600" dirty="0" smtClean="0"/>
              <a:t>Here “A or B” means at least one of A or B happens; “A and B” means both A and B happen.</a:t>
            </a:r>
            <a:endParaRPr lang="en-US" sz="3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Addition Rule for Disjoint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 smtClean="0"/>
              <a:t>On the other hand, if there are a number of mutually disjoint (</a:t>
            </a:r>
            <a:r>
              <a:rPr lang="en-US" sz="3200" dirty="0" err="1" smtClean="0"/>
              <a:t>i.e</a:t>
            </a:r>
            <a:r>
              <a:rPr lang="en-US" sz="3200" dirty="0" smtClean="0"/>
              <a:t>, no two to happen simultaneously) outcomes to an event E, then the probability of E is given by</a:t>
            </a:r>
            <a:endParaRPr lang="en-US" sz="3200" dirty="0" smtClean="0"/>
          </a:p>
          <a:p>
            <a:r>
              <a:rPr lang="en-US" sz="3200" dirty="0" smtClean="0"/>
              <a:t>P(E) = P(Outcome1) + P(Outcome2) + …</a:t>
            </a:r>
          </a:p>
          <a:p>
            <a:r>
              <a:rPr lang="en-US" sz="2600" dirty="0" smtClean="0"/>
              <a:t>Example: Finding the probability of making an A, a B, or a C in a math class. </a:t>
            </a:r>
            <a:endParaRPr lang="en-US" sz="2600" dirty="0" smtClean="0"/>
          </a:p>
          <a:p>
            <a:r>
              <a:rPr lang="en-US" sz="2600" dirty="0" smtClean="0"/>
              <a:t>Example: Finding the probability of rolling a 3 or 4 on a single roll of the die.</a:t>
            </a:r>
            <a:endParaRPr lang="en-US" sz="2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Multiplication Rule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 smtClean="0"/>
              <a:t>If there are a number of steps to the occurrence of an event E, then the probability of the event E is given by</a:t>
            </a:r>
          </a:p>
          <a:p>
            <a:endParaRPr lang="en-US" sz="3200" dirty="0" smtClean="0"/>
          </a:p>
          <a:p>
            <a:r>
              <a:rPr lang="en-US" sz="3200" dirty="0" smtClean="0"/>
              <a:t>P(E) = P(Step1) * P(Step 2) * P(Step 3) *…</a:t>
            </a:r>
          </a:p>
          <a:p>
            <a:endParaRPr lang="en-US" sz="3200" dirty="0" smtClean="0"/>
          </a:p>
          <a:p>
            <a:r>
              <a:rPr lang="en-US" sz="3200" dirty="0" smtClean="0"/>
              <a:t>Example: Finding the probability that you roll a 6 first, then a 2, and then a 3 on three rolls of a die.</a:t>
            </a:r>
          </a:p>
          <a:p>
            <a:pPr>
              <a:buNone/>
            </a:pP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Checking Independence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 smtClean="0"/>
              <a:t>Two events A and B are said to be </a:t>
            </a:r>
            <a:r>
              <a:rPr lang="en-US" sz="3200" b="1" dirty="0" smtClean="0">
                <a:solidFill>
                  <a:srgbClr val="FFC000"/>
                </a:solidFill>
              </a:rPr>
              <a:t>independent</a:t>
            </a:r>
            <a:r>
              <a:rPr lang="en-US" sz="3200" dirty="0" smtClean="0"/>
              <a:t> if whether A happens or not has no say in the subsequent likelihood of B and vice versa.</a:t>
            </a:r>
          </a:p>
          <a:p>
            <a:endParaRPr lang="en-US" sz="3200" dirty="0" smtClean="0"/>
          </a:p>
          <a:p>
            <a:r>
              <a:rPr lang="en-US" sz="3200" dirty="0" smtClean="0"/>
              <a:t>If P(A, given B)=P(A) then A and B are independent;</a:t>
            </a:r>
          </a:p>
          <a:p>
            <a:r>
              <a:rPr lang="en-US" sz="3200" dirty="0" smtClean="0"/>
              <a:t>Or, if P(A and B) = P(A)*P(B), then A and B are independent.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50</TotalTime>
  <Words>489</Words>
  <Application>Microsoft Office PowerPoint</Application>
  <PresentationFormat>On-screen Show (4:3)</PresentationFormat>
  <Paragraphs>41</Paragraphs>
  <Slides>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Apex</vt:lpstr>
      <vt:lpstr>Microsoft Equation 3.0</vt:lpstr>
      <vt:lpstr>Probability</vt:lpstr>
      <vt:lpstr>Sample Space</vt:lpstr>
      <vt:lpstr>Probability and100% Rule</vt:lpstr>
      <vt:lpstr>Complement Rule</vt:lpstr>
      <vt:lpstr>Or/And Rule</vt:lpstr>
      <vt:lpstr>Addition Rule for Disjoint Events</vt:lpstr>
      <vt:lpstr>Multiplication Rule</vt:lpstr>
      <vt:lpstr>Checking Independence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Probability</dc:title>
  <dc:creator>Owner</dc:creator>
  <cp:lastModifiedBy>Owner</cp:lastModifiedBy>
  <cp:revision>6</cp:revision>
  <dcterms:created xsi:type="dcterms:W3CDTF">2010-03-08T17:30:25Z</dcterms:created>
  <dcterms:modified xsi:type="dcterms:W3CDTF">2010-03-08T18:20:49Z</dcterms:modified>
</cp:coreProperties>
</file>