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514C09-5D85-478E-B68D-169BDE23FF65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772863B-37FB-4616-8EE1-F6B5A6690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Expected value</a:t>
            </a:r>
            <a:br>
              <a:rPr lang="en-US" dirty="0" smtClean="0"/>
            </a:br>
            <a:r>
              <a:rPr lang="en-US" dirty="0" smtClean="0"/>
              <a:t>Law of Averages </a:t>
            </a:r>
            <a:br>
              <a:rPr lang="en-US" dirty="0" smtClean="0"/>
            </a:br>
            <a:r>
              <a:rPr lang="en-US" dirty="0" smtClean="0"/>
              <a:t>Central Limit Theorem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Chapters 16, 17, and 18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Central limit theorem (CLT)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 basis for what we did is called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Central Limit Theorem.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The Central Limit Theorem (CLT) states that if…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We play a game repeatedly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The individual plays are independent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The probability of winning is the same for each play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Then if we play enough, the distribution for the </a:t>
            </a:r>
            <a:r>
              <a:rPr lang="en-US" sz="2800" i="1" dirty="0" smtClean="0"/>
              <a:t>total number of times</a:t>
            </a:r>
            <a:r>
              <a:rPr lang="en-US" sz="2800" dirty="0" smtClean="0"/>
              <a:t> we win is approximately normal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Curve is centered on </a:t>
            </a:r>
            <a:r>
              <a:rPr lang="en-US" sz="2400" i="1" dirty="0" err="1" smtClean="0"/>
              <a:t>EV</a:t>
            </a:r>
            <a:r>
              <a:rPr lang="en-US" sz="2400" i="1" baseline="-25000" dirty="0" err="1" smtClean="0"/>
              <a:t>n</a:t>
            </a:r>
            <a:endParaRPr lang="en-US" sz="2400" i="1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Spread measure is </a:t>
            </a:r>
            <a:r>
              <a:rPr lang="en-US" sz="2400" i="1" dirty="0" err="1" smtClean="0"/>
              <a:t>SE</a:t>
            </a:r>
            <a:r>
              <a:rPr lang="en-US" sz="2400" i="1" baseline="-25000" dirty="0" err="1" smtClean="0"/>
              <a:t>n</a:t>
            </a:r>
            <a:endParaRPr lang="en-US" sz="2400" i="1" baseline="-250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Also holds if we are counting money won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FFFF00"/>
                </a:solidFill>
              </a:rPr>
              <a:t>Note: </a:t>
            </a:r>
            <a:r>
              <a:rPr lang="en-US" sz="2800" dirty="0" smtClean="0"/>
              <a:t>CLT only applies to sums! See Chapter 18 Question 10.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Box</a:t>
            </a:r>
            <a:r>
              <a:rPr lang="en-US" dirty="0" smtClean="0"/>
              <a:t> </a:t>
            </a:r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Flipping a coin n times, or</a:t>
            </a:r>
            <a:br>
              <a:rPr lang="en-US" dirty="0" smtClean="0"/>
            </a:br>
            <a:r>
              <a:rPr lang="en-US" dirty="0" smtClean="0"/>
              <a:t>rolling the same die n times, or</a:t>
            </a:r>
          </a:p>
          <a:p>
            <a:pPr>
              <a:buNone/>
            </a:pPr>
            <a:r>
              <a:rPr lang="en-US" dirty="0" smtClean="0"/>
              <a:t>	spinning a roulette wheel n times, or drawing a card from a standard deck n times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with replacement</a:t>
            </a:r>
            <a:r>
              <a:rPr lang="en-US" dirty="0" smtClean="0"/>
              <a:t>, …</a:t>
            </a:r>
          </a:p>
          <a:p>
            <a:r>
              <a:rPr lang="en-US" dirty="0" smtClean="0"/>
              <a:t>Interested in the accumulation of a certain quantity? We can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box model </a:t>
            </a:r>
            <a:r>
              <a:rPr lang="en-US" dirty="0" smtClean="0"/>
              <a:t>the process.</a:t>
            </a:r>
          </a:p>
          <a:p>
            <a:r>
              <a:rPr lang="en-US" dirty="0" smtClean="0"/>
              <a:t>Actual outcomes are therefore abstractly represented by </a:t>
            </a:r>
            <a:r>
              <a:rPr lang="en-US" dirty="0" smtClean="0">
                <a:solidFill>
                  <a:srgbClr val="FFFF00"/>
                </a:solidFill>
              </a:rPr>
              <a:t>tickets</a:t>
            </a:r>
            <a:r>
              <a:rPr lang="en-US" dirty="0" smtClean="0"/>
              <a:t>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How</a:t>
            </a:r>
            <a:r>
              <a:rPr lang="en-US" dirty="0" smtClean="0"/>
              <a:t> to Make a Box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draw a rectangular </a:t>
            </a:r>
            <a:r>
              <a:rPr lang="en-US" dirty="0" smtClean="0">
                <a:solidFill>
                  <a:srgbClr val="FFFF00"/>
                </a:solidFill>
              </a:rPr>
              <a:t>box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Then write next to the box </a:t>
            </a:r>
            <a:r>
              <a:rPr lang="en-US" dirty="0" smtClean="0">
                <a:solidFill>
                  <a:srgbClr val="FFFF00"/>
                </a:solidFill>
              </a:rPr>
              <a:t>how many times</a:t>
            </a:r>
            <a:r>
              <a:rPr lang="en-US" dirty="0" smtClean="0"/>
              <a:t> you are drawing from it: n = …</a:t>
            </a:r>
          </a:p>
          <a:p>
            <a:r>
              <a:rPr lang="en-US" dirty="0" smtClean="0"/>
              <a:t>What </a:t>
            </a:r>
            <a:r>
              <a:rPr lang="en-US" dirty="0" smtClean="0">
                <a:solidFill>
                  <a:srgbClr val="FFFF00"/>
                </a:solidFill>
              </a:rPr>
              <a:t>tickets</a:t>
            </a:r>
            <a:r>
              <a:rPr lang="en-US" dirty="0" smtClean="0"/>
              <a:t> go inside the box?</a:t>
            </a:r>
          </a:p>
          <a:p>
            <a:pPr lvl="1"/>
            <a:r>
              <a:rPr lang="en-US" dirty="0" smtClean="0"/>
              <a:t>That depends on what </a:t>
            </a:r>
            <a:r>
              <a:rPr lang="en-US" dirty="0" smtClean="0">
                <a:solidFill>
                  <a:srgbClr val="FFFF00"/>
                </a:solidFill>
              </a:rPr>
              <a:t>value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you could add on to a requested quantity each time you draw from the box!</a:t>
            </a:r>
          </a:p>
          <a:p>
            <a:pPr lvl="1"/>
            <a:r>
              <a:rPr lang="en-US" dirty="0" smtClean="0"/>
              <a:t>Then, write the </a:t>
            </a:r>
            <a:r>
              <a:rPr lang="en-US" dirty="0" smtClean="0">
                <a:solidFill>
                  <a:srgbClr val="FFFF00"/>
                </a:solidFill>
              </a:rPr>
              <a:t>probability</a:t>
            </a:r>
            <a:r>
              <a:rPr lang="en-US" dirty="0" smtClean="0"/>
              <a:t> of drawing a particular ticket next to that ticket.</a:t>
            </a:r>
          </a:p>
          <a:p>
            <a:pPr lvl="1"/>
            <a:r>
              <a:rPr lang="en-US" dirty="0" smtClean="0"/>
              <a:t>Examples: Chapter 16, #5-8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Expected</a:t>
            </a:r>
            <a:r>
              <a:rPr lang="en-US" dirty="0" smtClean="0"/>
              <a:t> </a:t>
            </a:r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expected value of n draws</a:t>
            </a:r>
            <a:r>
              <a:rPr lang="en-US" dirty="0" smtClean="0"/>
              <a:t> from the box is therefore given by: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EV</a:t>
            </a:r>
            <a:r>
              <a:rPr lang="en-US" sz="1600" dirty="0" err="1" smtClean="0">
                <a:solidFill>
                  <a:srgbClr val="FFFF00"/>
                </a:solidFill>
              </a:rPr>
              <a:t>n</a:t>
            </a:r>
            <a:r>
              <a:rPr lang="en-US" dirty="0" smtClean="0">
                <a:solidFill>
                  <a:srgbClr val="FFFF00"/>
                </a:solidFill>
              </a:rPr>
              <a:t> = n*EV</a:t>
            </a:r>
            <a:r>
              <a:rPr lang="en-US" sz="1200" dirty="0" smtClean="0">
                <a:solidFill>
                  <a:srgbClr val="FFFF00"/>
                </a:solidFill>
              </a:rPr>
              <a:t>1</a:t>
            </a:r>
            <a:endParaRPr lang="en-US" sz="1600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The expected value of 1 draw from the box, also called the </a:t>
            </a:r>
            <a:r>
              <a:rPr lang="en-US" dirty="0" smtClean="0">
                <a:solidFill>
                  <a:srgbClr val="FFFF00"/>
                </a:solidFill>
              </a:rPr>
              <a:t>box average</a:t>
            </a:r>
            <a:r>
              <a:rPr lang="en-US" dirty="0" smtClean="0"/>
              <a:t>, is given by: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EV</a:t>
            </a:r>
            <a:r>
              <a:rPr lang="en-US" sz="1200" dirty="0" smtClean="0">
                <a:solidFill>
                  <a:srgbClr val="FFFF00"/>
                </a:solidFill>
              </a:rPr>
              <a:t>1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= weighted average of tickets in box</a:t>
            </a:r>
          </a:p>
          <a:p>
            <a:pPr lvl="3"/>
            <a:r>
              <a:rPr lang="en-US" dirty="0" smtClean="0">
                <a:solidFill>
                  <a:srgbClr val="FFFF00"/>
                </a:solidFill>
              </a:rPr>
              <a:t>= first ticket *probability of drawing first ticket + second ticket *probability of drawing second ticket + …</a:t>
            </a:r>
          </a:p>
          <a:p>
            <a:pPr lvl="3"/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Law of Averages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>
                <a:solidFill>
                  <a:srgbClr val="FFFF00"/>
                </a:solidFill>
                <a:latin typeface="+mj-lt"/>
              </a:rPr>
              <a:t>“The more you play a box-model-appropriate game, the more likely you get what you see of the box.”</a:t>
            </a:r>
          </a:p>
          <a:p>
            <a:r>
              <a:rPr lang="en-US" i="1" dirty="0" smtClean="0">
                <a:latin typeface="+mj-lt"/>
              </a:rPr>
              <a:t>“What is expected to happen will happen.”</a:t>
            </a:r>
          </a:p>
          <a:p>
            <a:r>
              <a:rPr lang="en-US" dirty="0" smtClean="0"/>
              <a:t>Examples: Chapter 16, #1, #4</a:t>
            </a:r>
          </a:p>
          <a:p>
            <a:r>
              <a:rPr lang="en-US" dirty="0" smtClean="0"/>
              <a:t>A consequence of the Law of Averages is that we should not hope to come away with a gain by playing many times – we will eventually come out as a loser if we play long enough.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Standard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expected value of n draws is given by </a:t>
            </a:r>
            <a:r>
              <a:rPr lang="en-US" dirty="0" err="1" smtClean="0"/>
              <a:t>EV</a:t>
            </a:r>
            <a:r>
              <a:rPr lang="en-US" sz="2000" dirty="0" err="1" smtClean="0"/>
              <a:t>n</a:t>
            </a:r>
            <a:r>
              <a:rPr lang="en-US" dirty="0" smtClean="0"/>
              <a:t> = n*EV</a:t>
            </a:r>
            <a:r>
              <a:rPr lang="en-US" sz="1600" dirty="0" smtClean="0"/>
              <a:t>1</a:t>
            </a:r>
            <a:r>
              <a:rPr lang="en-US" dirty="0" smtClean="0"/>
              <a:t>, where EV</a:t>
            </a:r>
            <a:r>
              <a:rPr lang="en-US" sz="1600" dirty="0" smtClean="0"/>
              <a:t>1 </a:t>
            </a:r>
            <a:r>
              <a:rPr lang="en-US" dirty="0" smtClean="0"/>
              <a:t>is the average of the box.</a:t>
            </a:r>
          </a:p>
          <a:p>
            <a:r>
              <a:rPr lang="en-US" dirty="0" smtClean="0"/>
              <a:t>Now of course our actual accumulated total could differ somewhat from the expectation, and we call our typical deviation </a:t>
            </a:r>
            <a:r>
              <a:rPr lang="en-US" dirty="0" smtClean="0">
                <a:solidFill>
                  <a:srgbClr val="FFFF00"/>
                </a:solidFill>
              </a:rPr>
              <a:t>standard error, </a:t>
            </a:r>
            <a:r>
              <a:rPr lang="en-US" dirty="0" smtClean="0"/>
              <a:t>given by: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>
                <a:solidFill>
                  <a:srgbClr val="FFFF00"/>
                </a:solidFill>
              </a:rPr>
              <a:t>SE</a:t>
            </a:r>
            <a:r>
              <a:rPr lang="en-US" sz="2000" dirty="0" err="1" smtClean="0">
                <a:solidFill>
                  <a:srgbClr val="FFFF00"/>
                </a:solidFill>
              </a:rPr>
              <a:t>n</a:t>
            </a:r>
            <a:r>
              <a:rPr lang="en-US" dirty="0" smtClean="0">
                <a:solidFill>
                  <a:srgbClr val="FFFF00"/>
                </a:solidFill>
              </a:rPr>
              <a:t> = </a:t>
            </a:r>
            <a:r>
              <a:rPr lang="en-US" dirty="0" smtClean="0">
                <a:solidFill>
                  <a:srgbClr val="FFFF00"/>
                </a:solidFill>
                <a:latin typeface="Cambria Math"/>
                <a:ea typeface="Cambria Math"/>
              </a:rPr>
              <a:t>√n </a:t>
            </a:r>
            <a:r>
              <a:rPr lang="en-US" dirty="0" smtClean="0">
                <a:solidFill>
                  <a:srgbClr val="FFFF00"/>
                </a:solidFill>
              </a:rPr>
              <a:t>*SE</a:t>
            </a:r>
            <a:r>
              <a:rPr lang="en-US" sz="1600" dirty="0" smtClean="0">
                <a:solidFill>
                  <a:srgbClr val="FFFF00"/>
                </a:solidFill>
              </a:rPr>
              <a:t>1</a:t>
            </a:r>
            <a:r>
              <a:rPr lang="en-US" dirty="0" smtClean="0"/>
              <a:t>, where SE</a:t>
            </a:r>
            <a:r>
              <a:rPr lang="en-US" sz="1600" dirty="0" smtClean="0"/>
              <a:t>1</a:t>
            </a:r>
            <a:r>
              <a:rPr lang="en-US" dirty="0" smtClean="0"/>
              <a:t> is the standard error of the box.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51350" y="3314700"/>
          <a:ext cx="241300" cy="228600"/>
        </p:xfrm>
        <a:graphic>
          <a:graphicData uri="http://schemas.openxmlformats.org/presentationml/2006/ole">
            <p:oleObj spid="_x0000_s1027" name="Equation" r:id="rId3" imgW="241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Standard error of a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Standard error of a box</a:t>
            </a:r>
            <a:r>
              <a:rPr lang="en-US" dirty="0" smtClean="0"/>
              <a:t>, or standard error of a single play, or standard error of a single draw, all mean the same thing. </a:t>
            </a:r>
          </a:p>
          <a:p>
            <a:r>
              <a:rPr lang="en-US" dirty="0" smtClean="0"/>
              <a:t>For a box with only two kinds of tickets, valued at A and B respectively, and with probability of p and q of being drawn respectively, the standard error of the box is given by: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SE</a:t>
            </a:r>
            <a:r>
              <a:rPr lang="en-US" sz="1600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=|A-B|*</a:t>
            </a:r>
            <a:r>
              <a:rPr lang="en-US" dirty="0" smtClean="0">
                <a:solidFill>
                  <a:srgbClr val="FFFF00"/>
                </a:solidFill>
                <a:latin typeface="Cambria Math"/>
                <a:ea typeface="Cambria Math"/>
              </a:rPr>
              <a:t> √(p*q)</a:t>
            </a:r>
          </a:p>
          <a:p>
            <a:r>
              <a:rPr lang="en-US" dirty="0" smtClean="0">
                <a:latin typeface="Cambria Math"/>
                <a:ea typeface="Cambria Math"/>
              </a:rPr>
              <a:t>Examples: Chapter 17 #10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Continuity</a:t>
            </a:r>
            <a:r>
              <a:rPr lang="en-US" dirty="0" smtClean="0"/>
              <a:t> </a:t>
            </a:r>
            <a:r>
              <a:rPr lang="en-US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This is related to the normal table we played with. 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Now the </a:t>
            </a:r>
            <a:r>
              <a:rPr lang="en-US" dirty="0" err="1" smtClean="0"/>
              <a:t>EV</a:t>
            </a:r>
            <a:r>
              <a:rPr lang="en-US" sz="2000" dirty="0" err="1" smtClean="0"/>
              <a:t>n</a:t>
            </a:r>
            <a:r>
              <a:rPr lang="en-US" dirty="0" smtClean="0"/>
              <a:t> acts as the </a:t>
            </a:r>
            <a:r>
              <a:rPr lang="en-US" dirty="0" smtClean="0">
                <a:solidFill>
                  <a:srgbClr val="FFFF00"/>
                </a:solidFill>
              </a:rPr>
              <a:t>“Average”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And </a:t>
            </a:r>
            <a:r>
              <a:rPr lang="en-US" dirty="0" err="1" smtClean="0"/>
              <a:t>SE</a:t>
            </a:r>
            <a:r>
              <a:rPr lang="en-US" sz="2400" dirty="0" err="1" smtClean="0"/>
              <a:t>n</a:t>
            </a:r>
            <a:r>
              <a:rPr lang="en-US" dirty="0" smtClean="0"/>
              <a:t> acts as the </a:t>
            </a:r>
            <a:r>
              <a:rPr lang="en-US" dirty="0" smtClean="0">
                <a:solidFill>
                  <a:srgbClr val="FFFF00"/>
                </a:solidFill>
              </a:rPr>
              <a:t>“Standard Deviation”</a:t>
            </a:r>
          </a:p>
          <a:p>
            <a:r>
              <a:rPr lang="en-US" dirty="0" smtClean="0"/>
              <a:t>Chapter 17, Question 3c</a:t>
            </a:r>
          </a:p>
          <a:p>
            <a:r>
              <a:rPr lang="en-US" i="1" dirty="0" smtClean="0"/>
              <a:t>Continuity Correction is needed when you are dealing with </a:t>
            </a:r>
            <a:r>
              <a:rPr lang="en-US" i="1" dirty="0" smtClean="0">
                <a:solidFill>
                  <a:srgbClr val="FFFF00"/>
                </a:solidFill>
              </a:rPr>
              <a:t>discrete outcomes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Suggestion: Draw the normal curve and label the average. Then judge where you want to be and in what direction you should shade; then standardize and look up percentages.</a:t>
            </a:r>
          </a:p>
          <a:p>
            <a:r>
              <a:rPr lang="en-US" dirty="0" smtClean="0"/>
              <a:t>And so the new version of Standardization Formula: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1447800" y="5181600"/>
            <a:ext cx="47244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93900" y="5247640"/>
          <a:ext cx="3263900" cy="1305560"/>
        </p:xfrm>
        <a:graphic>
          <a:graphicData uri="http://schemas.openxmlformats.org/presentationml/2006/ole">
            <p:oleObj spid="_x0000_s19458" name="Equation" r:id="rId3" imgW="107928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C.C. and Discrete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When do we know we may use continuity correction?</a:t>
            </a:r>
            <a:r>
              <a:rPr lang="en-US" dirty="0" smtClean="0"/>
              <a:t>  </a:t>
            </a:r>
          </a:p>
          <a:p>
            <a:r>
              <a:rPr lang="en-US" dirty="0" smtClean="0"/>
              <a:t>That’s when the observed outcomes are discrete.</a:t>
            </a:r>
          </a:p>
          <a:p>
            <a:r>
              <a:rPr lang="en-US" dirty="0" smtClean="0"/>
              <a:t>For example, if you are counting the number of democrats among a sample of 400 people, you can probably get 0, 1, 2, …, 399 ,or 400, but nothing else between any two numbers (such as 349.97)</a:t>
            </a:r>
          </a:p>
          <a:p>
            <a:r>
              <a:rPr lang="en-US" dirty="0" smtClean="0"/>
              <a:t>Examples: All questions in Chapter </a:t>
            </a:r>
            <a:r>
              <a:rPr lang="en-US" dirty="0" smtClean="0"/>
              <a:t>18 where the box model is a “COUNTING BOX” (box with only 0 and 1)</a:t>
            </a:r>
          </a:p>
          <a:p>
            <a:r>
              <a:rPr lang="en-US" dirty="0" smtClean="0"/>
              <a:t>A non-example: Height of people in the US</a:t>
            </a:r>
          </a:p>
          <a:p>
            <a:r>
              <a:rPr lang="en-US" dirty="0" smtClean="0"/>
              <a:t>Example</a:t>
            </a:r>
            <a:r>
              <a:rPr lang="en-US" dirty="0" smtClean="0"/>
              <a:t>: P(at least break even) = P(actual &gt; -0.5)</a:t>
            </a:r>
          </a:p>
          <a:p>
            <a:r>
              <a:rPr lang="en-US" dirty="0" smtClean="0"/>
              <a:t>Example: P(lose more than $10) = P(actual &lt; -10.5)</a:t>
            </a:r>
          </a:p>
          <a:p>
            <a:r>
              <a:rPr lang="en-US" dirty="0" smtClean="0"/>
              <a:t>Example: P(win more than $20) = P(actual &gt;20.5)</a:t>
            </a:r>
          </a:p>
          <a:p>
            <a:r>
              <a:rPr lang="en-US" dirty="0" smtClean="0"/>
              <a:t>Example: P(no more than 2300 heads) = P(actual &lt; 2300.5)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188</TotalTime>
  <Words>659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Technic</vt:lpstr>
      <vt:lpstr>Equation</vt:lpstr>
      <vt:lpstr>Expected value Law of Averages  Central Limit Theorem</vt:lpstr>
      <vt:lpstr>Box Models</vt:lpstr>
      <vt:lpstr>How to Make a Box Model</vt:lpstr>
      <vt:lpstr>Expected Value</vt:lpstr>
      <vt:lpstr>Law of Averages</vt:lpstr>
      <vt:lpstr>Standard error</vt:lpstr>
      <vt:lpstr>Standard error of a box</vt:lpstr>
      <vt:lpstr>Continuity Correction</vt:lpstr>
      <vt:lpstr>C.C. and Discrete Outcomes</vt:lpstr>
      <vt:lpstr>Central limit theorem (CLT)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Expected value Law of Averages  Central Limit Theorem</dc:title>
  <dc:creator>Owner</dc:creator>
  <cp:lastModifiedBy>yw0005</cp:lastModifiedBy>
  <cp:revision>27</cp:revision>
  <dcterms:created xsi:type="dcterms:W3CDTF">2010-03-10T16:46:59Z</dcterms:created>
  <dcterms:modified xsi:type="dcterms:W3CDTF">2011-11-03T18:20:45Z</dcterms:modified>
</cp:coreProperties>
</file>