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91" r:id="rId31"/>
    <p:sldId id="285" r:id="rId32"/>
    <p:sldId id="286" r:id="rId33"/>
    <p:sldId id="287" r:id="rId34"/>
    <p:sldId id="307" r:id="rId35"/>
    <p:sldId id="288" r:id="rId36"/>
    <p:sldId id="289" r:id="rId37"/>
    <p:sldId id="290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3" r:id="rId49"/>
    <p:sldId id="304" r:id="rId50"/>
    <p:sldId id="305" r:id="rId51"/>
    <p:sldId id="306" r:id="rId52"/>
    <p:sldId id="302" r:id="rId53"/>
    <p:sldId id="308" r:id="rId54"/>
    <p:sldId id="309" r:id="rId55"/>
    <p:sldId id="310" r:id="rId56"/>
    <p:sldId id="311" r:id="rId57"/>
    <p:sldId id="312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har char="•"/>
      <a:defRPr kern="1200">
        <a:solidFill>
          <a:srgbClr val="00FF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kern="1200">
        <a:solidFill>
          <a:srgbClr val="00FF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kern="1200">
        <a:solidFill>
          <a:srgbClr val="00FF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kern="1200">
        <a:solidFill>
          <a:srgbClr val="00FF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kern="1200">
        <a:solidFill>
          <a:srgbClr val="00FF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00FF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00FF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00FF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00FF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2130425"/>
            <a:ext cx="5410200" cy="24415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00600"/>
            <a:ext cx="6400800" cy="8382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7F76F38-1319-4FAC-BDC3-61F0F2A6F7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B44D4-75BD-4FAD-9D9B-87979C93CA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76B28-D1B6-44E5-B851-DB02E3F6BC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600200"/>
            <a:ext cx="35052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202A97-3F96-4D52-8775-FEDDA970B4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600200"/>
            <a:ext cx="35052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81600" y="1600200"/>
            <a:ext cx="35052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81600" y="3938588"/>
            <a:ext cx="35052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6BC65DB-D18C-454C-9989-424347900B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96878-676A-472D-A353-11EC16F0B9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52B19-EAA0-4FD6-80E4-22EEC41D17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3505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044BA-A124-4E07-A3FA-53BA2F4AB4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8E978C-D369-45A5-A49C-9329FB506A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440FC-403A-4BCA-8C76-9A55B0187E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A2231-A26C-440C-B4F4-408B5A5761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643F3C-AD8F-4BD7-A7DF-9391F01F3A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D241C-0630-43BF-BB9B-FA83AD4A88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716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fld id="{B21E7804-6B58-4AC8-9DBC-3D34D7018B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33CCFF"/>
        </a:buClr>
        <a:buFont typeface="Arial" charset="0"/>
        <a:buChar char="♠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3300"/>
        </a:buClr>
        <a:buFont typeface="Arial" charset="0"/>
        <a:buChar char="♥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33CCFF"/>
        </a:buClr>
        <a:buFont typeface="Arial" charset="0"/>
        <a:buChar char="♣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Font typeface="Arial" charset="0"/>
        <a:buChar char="♦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33CCFF"/>
        </a:buClr>
        <a:buFont typeface="Arial" charset="0"/>
        <a:buChar char="♠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3CCFF"/>
        </a:buClr>
        <a:buFont typeface="Arial" charset="0"/>
        <a:buChar char="♠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3CCFF"/>
        </a:buClr>
        <a:buFont typeface="Arial" charset="0"/>
        <a:buChar char="♠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3CCFF"/>
        </a:buClr>
        <a:buFont typeface="Arial" charset="0"/>
        <a:buChar char="♠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3CCFF"/>
        </a:buClr>
        <a:buFont typeface="Arial" charset="0"/>
        <a:buChar char="♠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Microsoft_Office_Excel_Chart4.xls"/><Relationship Id="rId4" Type="http://schemas.openxmlformats.org/officeDocument/2006/relationships/oleObject" Target="../embeddings/Microsoft_Office_Excel_Chart3.xls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5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6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Microsoft_Office_Excel_Chart8.xls"/><Relationship Id="rId4" Type="http://schemas.openxmlformats.org/officeDocument/2006/relationships/oleObject" Target="../embeddings/Microsoft_Office_Excel_Chart7.xls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/>
              <a:t>Expected Value, the Law of Averages, and the Central Limit Theorem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Math 1680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Error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Bear in mind that expected value is only a prediction  </a:t>
            </a:r>
          </a:p>
          <a:p>
            <a:pPr lvl="1"/>
            <a:r>
              <a:rPr lang="en-US"/>
              <a:t>Analogous to regression predictions</a:t>
            </a:r>
          </a:p>
          <a:p>
            <a:r>
              <a:rPr lang="en-US" i="1"/>
              <a:t>EV</a:t>
            </a:r>
            <a:r>
              <a:rPr lang="en-US"/>
              <a:t> is paired with </a:t>
            </a:r>
            <a:r>
              <a:rPr lang="en-US" i="1"/>
              <a:t>standard error</a:t>
            </a:r>
            <a:r>
              <a:rPr lang="en-US"/>
              <a:t> (</a:t>
            </a:r>
            <a:r>
              <a:rPr lang="en-US" i="1"/>
              <a:t>SE</a:t>
            </a:r>
            <a:r>
              <a:rPr lang="en-US"/>
              <a:t>) to give a sense of how far off we may still be from the expected value</a:t>
            </a:r>
          </a:p>
          <a:p>
            <a:pPr lvl="1"/>
            <a:r>
              <a:rPr lang="en-US"/>
              <a:t>Analogous to the RMS error for regression predictions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8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Error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620000" cy="4525963"/>
          </a:xfrm>
        </p:spPr>
        <p:txBody>
          <a:bodyPr/>
          <a:lstStyle/>
          <a:p>
            <a:r>
              <a:rPr lang="en-US" sz="2800"/>
              <a:t>Consider rolling a fair die, modeled by drawing from </a:t>
            </a:r>
          </a:p>
          <a:p>
            <a:endParaRPr lang="en-US" sz="2800"/>
          </a:p>
          <a:p>
            <a:endParaRPr lang="en-US" sz="2800"/>
          </a:p>
          <a:p>
            <a:r>
              <a:rPr lang="en-US" sz="2800"/>
              <a:t>The smallest possible value is 1</a:t>
            </a:r>
          </a:p>
          <a:p>
            <a:pPr lvl="1"/>
            <a:r>
              <a:rPr lang="en-US" sz="2400"/>
              <a:t>The largest possible value is 6</a:t>
            </a:r>
          </a:p>
          <a:p>
            <a:pPr lvl="1"/>
            <a:r>
              <a:rPr lang="en-US" sz="2400"/>
              <a:t>The </a:t>
            </a:r>
            <a:r>
              <a:rPr lang="en-US" sz="2400" i="1"/>
              <a:t>expected value</a:t>
            </a:r>
            <a:r>
              <a:rPr lang="en-US" sz="2400"/>
              <a:t> (</a:t>
            </a:r>
            <a:r>
              <a:rPr lang="en-US" sz="2400" i="1"/>
              <a:t>EV</a:t>
            </a:r>
            <a:r>
              <a:rPr lang="en-US" sz="2400"/>
              <a:t>) on a single draw is 3.5</a:t>
            </a:r>
          </a:p>
          <a:p>
            <a:r>
              <a:rPr lang="en-US" sz="2800"/>
              <a:t>The </a:t>
            </a:r>
            <a:r>
              <a:rPr lang="en-US" sz="2800" i="1"/>
              <a:t>SE</a:t>
            </a:r>
            <a:r>
              <a:rPr lang="en-US" sz="2800"/>
              <a:t> for the single play is the standard deviation of the values in the box</a:t>
            </a:r>
          </a:p>
          <a:p>
            <a:endParaRPr lang="en-US" sz="2000">
              <a:sym typeface="Math1" pitchFamily="2" charset="2"/>
            </a:endParaRPr>
          </a:p>
          <a:p>
            <a:pPr lvl="1"/>
            <a:endParaRPr lang="en-US" sz="2000">
              <a:sym typeface="Math1" pitchFamily="2" charset="2"/>
            </a:endParaRPr>
          </a:p>
          <a:p>
            <a:endParaRPr lang="en-US" sz="2800"/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3505200" y="2590800"/>
            <a:ext cx="2057400" cy="685800"/>
            <a:chOff x="2352" y="3600"/>
            <a:chExt cx="1296" cy="432"/>
          </a:xfrm>
        </p:grpSpPr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2400" y="3648"/>
              <a:ext cx="117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1  2  3  4  5  6</a:t>
              </a:r>
            </a:p>
          </p:txBody>
        </p:sp>
        <p:sp>
          <p:nvSpPr>
            <p:cNvPr id="18438" name="Rectangle 6"/>
            <p:cNvSpPr>
              <a:spLocks noChangeArrowheads="1"/>
            </p:cNvSpPr>
            <p:nvPr/>
          </p:nvSpPr>
          <p:spPr bwMode="auto">
            <a:xfrm>
              <a:off x="2458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2650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0" name="Rectangle 8"/>
            <p:cNvSpPr>
              <a:spLocks noChangeArrowheads="1"/>
            </p:cNvSpPr>
            <p:nvPr/>
          </p:nvSpPr>
          <p:spPr bwMode="auto">
            <a:xfrm>
              <a:off x="2842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3034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3226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3418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2352" y="3600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3648" y="3600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>
              <a:off x="2352" y="4032"/>
              <a:ext cx="1296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8447" name="Object 15"/>
          <p:cNvGraphicFramePr>
            <a:graphicFrameLocks noChangeAspect="1"/>
          </p:cNvGraphicFramePr>
          <p:nvPr>
            <p:ph sz="half" idx="2"/>
          </p:nvPr>
        </p:nvGraphicFramePr>
        <p:xfrm>
          <a:off x="1447800" y="5867400"/>
          <a:ext cx="7315200" cy="673100"/>
        </p:xfrm>
        <a:graphic>
          <a:graphicData uri="http://schemas.openxmlformats.org/presentationml/2006/ole">
            <p:oleObj spid="_x0000_s18447" name="Equation" r:id="rId3" imgW="497808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Error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play </a:t>
            </a:r>
            <a:r>
              <a:rPr lang="en-US" i="1" dirty="0"/>
              <a:t>n</a:t>
            </a:r>
            <a:r>
              <a:rPr lang="en-US" dirty="0"/>
              <a:t> times, then the standard error for the sum of the outcomes is the standard error for a single outcome multiplied by the square root of </a:t>
            </a:r>
            <a:r>
              <a:rPr lang="en-US" i="1" dirty="0"/>
              <a:t>n</a:t>
            </a:r>
            <a:endParaRPr lang="en-US" dirty="0"/>
          </a:p>
          <a:p>
            <a:pPr lvl="1"/>
            <a:r>
              <a:rPr lang="en-US" i="1" dirty="0" err="1"/>
              <a:t>SE</a:t>
            </a:r>
            <a:r>
              <a:rPr lang="en-US" i="1" baseline="-25000" dirty="0" err="1"/>
              <a:t>n</a:t>
            </a:r>
            <a:r>
              <a:rPr lang="en-US" dirty="0"/>
              <a:t> = (</a:t>
            </a:r>
            <a:r>
              <a:rPr lang="en-US" i="1" dirty="0" smtClean="0"/>
              <a:t>SE</a:t>
            </a:r>
            <a:r>
              <a:rPr lang="en-US" baseline="-25000" dirty="0" smtClean="0"/>
              <a:t>1</a:t>
            </a:r>
            <a:r>
              <a:rPr lang="en-US" dirty="0" smtClean="0"/>
              <a:t>)</a:t>
            </a:r>
            <a:r>
              <a:rPr lang="en-US" dirty="0" err="1" smtClean="0">
                <a:sym typeface="Math1" pitchFamily="2" charset="2"/>
              </a:rPr>
              <a:t>sqrt</a:t>
            </a:r>
            <a:r>
              <a:rPr lang="en-US" dirty="0" smtClean="0">
                <a:sym typeface="Math1" pitchFamily="2" charset="2"/>
              </a:rPr>
              <a:t>(</a:t>
            </a:r>
            <a:r>
              <a:rPr lang="en-US" i="1" dirty="0" smtClean="0"/>
              <a:t>n</a:t>
            </a:r>
            <a:r>
              <a:rPr lang="en-US" i="1" dirty="0"/>
              <a:t>)</a:t>
            </a:r>
            <a:endParaRPr lang="en-US" dirty="0"/>
          </a:p>
          <a:p>
            <a:r>
              <a:rPr lang="en-US" dirty="0"/>
              <a:t>For 10 rolls of the die, the standard error is (</a:t>
            </a:r>
            <a:r>
              <a:rPr lang="en-US" dirty="0" smtClean="0"/>
              <a:t>1.71)</a:t>
            </a:r>
            <a:r>
              <a:rPr lang="en-US" dirty="0" err="1" smtClean="0"/>
              <a:t>sqrt</a:t>
            </a:r>
            <a:r>
              <a:rPr lang="en-US" dirty="0" smtClean="0">
                <a:sym typeface="Math1" pitchFamily="2" charset="2"/>
              </a:rPr>
              <a:t>(</a:t>
            </a:r>
            <a:r>
              <a:rPr lang="en-US" dirty="0" smtClean="0"/>
              <a:t>10</a:t>
            </a:r>
            <a:r>
              <a:rPr lang="en-US" dirty="0"/>
              <a:t>) </a:t>
            </a:r>
            <a:r>
              <a:rPr lang="en-US" dirty="0" smtClean="0">
                <a:sym typeface="Math1" pitchFamily="2" charset="2"/>
              </a:rPr>
              <a:t></a:t>
            </a:r>
            <a:r>
              <a:rPr lang="en-US" dirty="0" smtClean="0"/>
              <a:t> </a:t>
            </a:r>
            <a:r>
              <a:rPr lang="en-US" dirty="0"/>
              <a:t>5.41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Error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games with only two outcomes (</a:t>
            </a:r>
            <a:r>
              <a:rPr lang="en-US" i="1"/>
              <a:t>win</a:t>
            </a:r>
            <a:r>
              <a:rPr lang="en-US"/>
              <a:t> or </a:t>
            </a:r>
            <a:r>
              <a:rPr lang="en-US" i="1"/>
              <a:t>lose</a:t>
            </a:r>
            <a:r>
              <a:rPr lang="en-US"/>
              <a:t>) there is a shorter way to calculate the SD of the values</a:t>
            </a:r>
          </a:p>
          <a:p>
            <a:pPr lvl="1"/>
            <a:r>
              <a:rPr lang="en-US"/>
              <a:t>SD = (|</a:t>
            </a:r>
            <a:r>
              <a:rPr lang="en-US" i="1"/>
              <a:t>win</a:t>
            </a:r>
            <a:r>
              <a:rPr lang="en-US"/>
              <a:t> – </a:t>
            </a:r>
            <a:r>
              <a:rPr lang="en-US" i="1"/>
              <a:t>lose</a:t>
            </a:r>
            <a:r>
              <a:rPr lang="en-US"/>
              <a:t>|)</a:t>
            </a:r>
            <a:r>
              <a:rPr lang="en-US">
                <a:sym typeface="Math1" pitchFamily="2" charset="2"/>
              </a:rPr>
              <a:t>[P(</a:t>
            </a:r>
            <a:r>
              <a:rPr lang="en-US" i="1">
                <a:sym typeface="Math1" pitchFamily="2" charset="2"/>
              </a:rPr>
              <a:t>win</a:t>
            </a:r>
            <a:r>
              <a:rPr lang="en-US">
                <a:sym typeface="Math1" pitchFamily="2" charset="2"/>
              </a:rPr>
              <a:t>)P(</a:t>
            </a:r>
            <a:r>
              <a:rPr lang="en-US" i="1">
                <a:sym typeface="Math1" pitchFamily="2" charset="2"/>
              </a:rPr>
              <a:t>lose</a:t>
            </a:r>
            <a:r>
              <a:rPr lang="en-US">
                <a:sym typeface="Math1" pitchFamily="2" charset="2"/>
              </a:rPr>
              <a:t>)]</a:t>
            </a:r>
          </a:p>
          <a:p>
            <a:pPr lvl="2"/>
            <a:r>
              <a:rPr lang="en-US">
                <a:sym typeface="Math1" pitchFamily="2" charset="2"/>
              </a:rPr>
              <a:t>P(</a:t>
            </a:r>
            <a:r>
              <a:rPr lang="en-US" i="1">
                <a:sym typeface="Math1" pitchFamily="2" charset="2"/>
              </a:rPr>
              <a:t>win</a:t>
            </a:r>
            <a:r>
              <a:rPr lang="en-US">
                <a:sym typeface="Math1" pitchFamily="2" charset="2"/>
              </a:rPr>
              <a:t>) is the number of winning tickets divided by the total number of tickets</a:t>
            </a:r>
          </a:p>
          <a:p>
            <a:pPr lvl="2"/>
            <a:r>
              <a:rPr lang="en-US">
                <a:sym typeface="Math1" pitchFamily="2" charset="2"/>
              </a:rPr>
              <a:t>P(</a:t>
            </a:r>
            <a:r>
              <a:rPr lang="en-US" i="1">
                <a:sym typeface="Math1" pitchFamily="2" charset="2"/>
              </a:rPr>
              <a:t>lose</a:t>
            </a:r>
            <a:r>
              <a:rPr lang="en-US">
                <a:sym typeface="Math1" pitchFamily="2" charset="2"/>
              </a:rPr>
              <a:t>) = 1 - P(</a:t>
            </a:r>
            <a:r>
              <a:rPr lang="en-US" i="1">
                <a:sym typeface="Math1" pitchFamily="2" charset="2"/>
              </a:rPr>
              <a:t>win</a:t>
            </a:r>
            <a:r>
              <a:rPr lang="en-US">
                <a:sym typeface="Math1" pitchFamily="2" charset="2"/>
              </a:rPr>
              <a:t>)</a:t>
            </a:r>
          </a:p>
          <a:p>
            <a:r>
              <a:rPr lang="en-US">
                <a:sym typeface="Math1" pitchFamily="2" charset="2"/>
              </a:rPr>
              <a:t>What is the SD of the box              ?</a:t>
            </a:r>
          </a:p>
        </p:txBody>
      </p:sp>
      <p:grpSp>
        <p:nvGrpSpPr>
          <p:cNvPr id="22539" name="Group 11"/>
          <p:cNvGrpSpPr>
            <a:grpSpLocks/>
          </p:cNvGrpSpPr>
          <p:nvPr/>
        </p:nvGrpSpPr>
        <p:grpSpPr bwMode="auto">
          <a:xfrm>
            <a:off x="6629400" y="4876800"/>
            <a:ext cx="1555750" cy="685800"/>
            <a:chOff x="2976" y="3888"/>
            <a:chExt cx="980" cy="432"/>
          </a:xfrm>
        </p:grpSpPr>
        <p:sp>
          <p:nvSpPr>
            <p:cNvPr id="22533" name="Text Box 5"/>
            <p:cNvSpPr txBox="1">
              <a:spLocks noChangeArrowheads="1"/>
            </p:cNvSpPr>
            <p:nvPr/>
          </p:nvSpPr>
          <p:spPr bwMode="auto">
            <a:xfrm>
              <a:off x="3024" y="3888"/>
              <a:ext cx="93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-$1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4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 $4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1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22534" name="Rectangle 6"/>
            <p:cNvSpPr>
              <a:spLocks noChangeArrowheads="1"/>
            </p:cNvSpPr>
            <p:nvPr/>
          </p:nvSpPr>
          <p:spPr bwMode="auto">
            <a:xfrm>
              <a:off x="3071" y="3936"/>
              <a:ext cx="241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>
              <a:off x="3552" y="3936"/>
              <a:ext cx="192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6" name="Line 8"/>
            <p:cNvSpPr>
              <a:spLocks noChangeShapeType="1"/>
            </p:cNvSpPr>
            <p:nvPr/>
          </p:nvSpPr>
          <p:spPr bwMode="auto">
            <a:xfrm>
              <a:off x="2976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>
              <a:off x="3888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>
              <a:off x="2976" y="4320"/>
              <a:ext cx="912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4267200" y="5715000"/>
            <a:ext cx="5238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400">
                <a:solidFill>
                  <a:schemeClr val="bg1"/>
                </a:solidFill>
                <a:sym typeface="Math1" pitchFamily="2" charset="2"/>
              </a:rPr>
              <a:t>$2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Error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The standard error gives a sense of how large the typical chance error (distance from the expected value)  should be</a:t>
            </a:r>
          </a:p>
          <a:p>
            <a:pPr lvl="1">
              <a:lnSpc>
                <a:spcPct val="90000"/>
              </a:lnSpc>
            </a:pPr>
            <a:r>
              <a:rPr lang="en-US"/>
              <a:t>In games of chance, the SE indicates how “tight” a game is</a:t>
            </a:r>
          </a:p>
          <a:p>
            <a:pPr lvl="2">
              <a:lnSpc>
                <a:spcPct val="90000"/>
              </a:lnSpc>
            </a:pPr>
            <a:r>
              <a:rPr lang="en-US"/>
              <a:t>In games with a low SE, you are likely to make near the expected value</a:t>
            </a:r>
          </a:p>
          <a:p>
            <a:pPr lvl="2">
              <a:lnSpc>
                <a:spcPct val="90000"/>
              </a:lnSpc>
            </a:pPr>
            <a:r>
              <a:rPr lang="en-US"/>
              <a:t>In games with a high SE, there is a chance of making significantly more (or less) than the expected value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Error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Flip a fair coin and count the number of heads</a:t>
            </a:r>
          </a:p>
          <a:p>
            <a:pPr lvl="1"/>
            <a:r>
              <a:rPr lang="en-US"/>
              <a:t>What box models this game?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How far off the expected number of heads should you expect to be in…</a:t>
            </a:r>
          </a:p>
          <a:p>
            <a:pPr lvl="2"/>
            <a:r>
              <a:rPr lang="en-US"/>
              <a:t>10 flips?</a:t>
            </a:r>
          </a:p>
          <a:p>
            <a:pPr lvl="2"/>
            <a:r>
              <a:rPr lang="en-US"/>
              <a:t>100 flips?</a:t>
            </a: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3581400" y="3352800"/>
            <a:ext cx="1136650" cy="685800"/>
            <a:chOff x="3696" y="3888"/>
            <a:chExt cx="716" cy="432"/>
          </a:xfrm>
        </p:grpSpPr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3744" y="3888"/>
              <a:ext cx="644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0     1  </a:t>
              </a:r>
            </a:p>
          </p:txBody>
        </p:sp>
        <p:sp>
          <p:nvSpPr>
            <p:cNvPr id="23558" name="Rectangle 6"/>
            <p:cNvSpPr>
              <a:spLocks noChangeArrowheads="1"/>
            </p:cNvSpPr>
            <p:nvPr/>
          </p:nvSpPr>
          <p:spPr bwMode="auto">
            <a:xfrm>
              <a:off x="3791" y="3936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9" name="Rectangle 7"/>
            <p:cNvSpPr>
              <a:spLocks noChangeArrowheads="1"/>
            </p:cNvSpPr>
            <p:nvPr/>
          </p:nvSpPr>
          <p:spPr bwMode="auto">
            <a:xfrm>
              <a:off x="4128" y="3936"/>
              <a:ext cx="95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0" name="Line 8"/>
            <p:cNvSpPr>
              <a:spLocks noChangeShapeType="1"/>
            </p:cNvSpPr>
            <p:nvPr/>
          </p:nvSpPr>
          <p:spPr bwMode="auto">
            <a:xfrm>
              <a:off x="3696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561" name="Line 9"/>
            <p:cNvSpPr>
              <a:spLocks noChangeShapeType="1"/>
            </p:cNvSpPr>
            <p:nvPr/>
          </p:nvSpPr>
          <p:spPr bwMode="auto">
            <a:xfrm>
              <a:off x="4412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3696" y="4320"/>
              <a:ext cx="716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4556125" y="5141913"/>
            <a:ext cx="628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1.58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4724400" y="5638800"/>
            <a:ext cx="311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3" grpId="0"/>
      <p:bldP spid="235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Error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Pay $1 to roll a fair die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You win $5 if you roll an ace (1)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You lose the $1 otherwise</a:t>
            </a:r>
          </a:p>
          <a:p>
            <a:pPr>
              <a:lnSpc>
                <a:spcPct val="90000"/>
              </a:lnSpc>
            </a:pPr>
            <a:r>
              <a:rPr lang="en-US" sz="2800"/>
              <a:t>What box models this game?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How far off your expected gain should you expect to be in…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1 game?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5 games?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038600" y="5181600"/>
            <a:ext cx="755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$2.24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4038600" y="5638800"/>
            <a:ext cx="755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$5.01</a:t>
            </a:r>
          </a:p>
        </p:txBody>
      </p:sp>
      <p:grpSp>
        <p:nvGrpSpPr>
          <p:cNvPr id="24589" name="Group 13"/>
          <p:cNvGrpSpPr>
            <a:grpSpLocks/>
          </p:cNvGrpSpPr>
          <p:nvPr/>
        </p:nvGrpSpPr>
        <p:grpSpPr bwMode="auto">
          <a:xfrm>
            <a:off x="3352800" y="3429000"/>
            <a:ext cx="1555750" cy="685800"/>
            <a:chOff x="2544" y="3888"/>
            <a:chExt cx="980" cy="432"/>
          </a:xfrm>
        </p:grpSpPr>
        <p:sp>
          <p:nvSpPr>
            <p:cNvPr id="24590" name="Text Box 14"/>
            <p:cNvSpPr txBox="1">
              <a:spLocks noChangeArrowheads="1"/>
            </p:cNvSpPr>
            <p:nvPr/>
          </p:nvSpPr>
          <p:spPr bwMode="auto">
            <a:xfrm>
              <a:off x="2592" y="3888"/>
              <a:ext cx="93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-$1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5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 $5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1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24591" name="Rectangle 15"/>
            <p:cNvSpPr>
              <a:spLocks noChangeArrowheads="1"/>
            </p:cNvSpPr>
            <p:nvPr/>
          </p:nvSpPr>
          <p:spPr bwMode="auto">
            <a:xfrm>
              <a:off x="2639" y="3936"/>
              <a:ext cx="241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2" name="Rectangle 16"/>
            <p:cNvSpPr>
              <a:spLocks noChangeArrowheads="1"/>
            </p:cNvSpPr>
            <p:nvPr/>
          </p:nvSpPr>
          <p:spPr bwMode="auto">
            <a:xfrm>
              <a:off x="3120" y="3936"/>
              <a:ext cx="240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3" name="Line 17"/>
            <p:cNvSpPr>
              <a:spLocks noChangeShapeType="1"/>
            </p:cNvSpPr>
            <p:nvPr/>
          </p:nvSpPr>
          <p:spPr bwMode="auto">
            <a:xfrm>
              <a:off x="2544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3456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Line 19"/>
            <p:cNvSpPr>
              <a:spLocks noChangeShapeType="1"/>
            </p:cNvSpPr>
            <p:nvPr/>
          </p:nvSpPr>
          <p:spPr bwMode="auto">
            <a:xfrm>
              <a:off x="2544" y="4320"/>
              <a:ext cx="912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/>
      <p:bldP spid="245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Law of Averages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When playing a game repeatedly, as </a:t>
            </a:r>
            <a:r>
              <a:rPr lang="en-US" sz="2800" i="1"/>
              <a:t>n</a:t>
            </a:r>
            <a:r>
              <a:rPr lang="en-US" sz="2800"/>
              <a:t> increases, so do </a:t>
            </a:r>
            <a:r>
              <a:rPr lang="en-US" sz="2800" i="1"/>
              <a:t>EV</a:t>
            </a:r>
            <a:r>
              <a:rPr lang="en-US" sz="2800" i="1" baseline="-25000"/>
              <a:t>n</a:t>
            </a:r>
            <a:r>
              <a:rPr lang="en-US" sz="2800"/>
              <a:t> and </a:t>
            </a:r>
            <a:r>
              <a:rPr lang="en-US" sz="2800" i="1"/>
              <a:t>SE</a:t>
            </a:r>
            <a:r>
              <a:rPr lang="en-US" sz="2800" i="1" baseline="-25000"/>
              <a:t>n</a:t>
            </a:r>
            <a:endParaRPr lang="en-US" sz="2800" i="1"/>
          </a:p>
          <a:p>
            <a:pPr lvl="1"/>
            <a:r>
              <a:rPr lang="en-US" sz="2400"/>
              <a:t>However, </a:t>
            </a:r>
            <a:r>
              <a:rPr lang="en-US" sz="2400" i="1"/>
              <a:t>SE</a:t>
            </a:r>
            <a:r>
              <a:rPr lang="en-US" sz="2400" i="1" baseline="-25000"/>
              <a:t>n</a:t>
            </a:r>
            <a:r>
              <a:rPr lang="en-US" sz="2400" i="1"/>
              <a:t> </a:t>
            </a:r>
            <a:r>
              <a:rPr lang="en-US" sz="2400"/>
              <a:t>increases at a slower rate than </a:t>
            </a:r>
            <a:r>
              <a:rPr lang="en-US" sz="2400" i="1"/>
              <a:t>EV</a:t>
            </a:r>
            <a:r>
              <a:rPr lang="en-US" sz="2400" i="1" baseline="-25000"/>
              <a:t>n</a:t>
            </a:r>
            <a:endParaRPr lang="en-US" sz="2400" i="1"/>
          </a:p>
          <a:p>
            <a:r>
              <a:rPr lang="en-US" sz="2800"/>
              <a:t>Consider the </a:t>
            </a:r>
            <a:r>
              <a:rPr lang="en-US" sz="2800" i="1"/>
              <a:t>proportional </a:t>
            </a:r>
            <a:r>
              <a:rPr lang="en-US" sz="2800"/>
              <a:t>expected value and standard error by dividing </a:t>
            </a:r>
            <a:r>
              <a:rPr lang="en-US" sz="2800" i="1"/>
              <a:t>EV</a:t>
            </a:r>
            <a:r>
              <a:rPr lang="en-US" sz="2800" i="1" baseline="-25000"/>
              <a:t>n</a:t>
            </a:r>
            <a:r>
              <a:rPr lang="en-US" sz="2800"/>
              <a:t> and </a:t>
            </a:r>
            <a:r>
              <a:rPr lang="en-US" sz="2800" i="1"/>
              <a:t>SE</a:t>
            </a:r>
            <a:r>
              <a:rPr lang="en-US" sz="2800" i="1" baseline="-25000"/>
              <a:t>n</a:t>
            </a:r>
            <a:r>
              <a:rPr lang="en-US" sz="2800"/>
              <a:t> by </a:t>
            </a:r>
            <a:r>
              <a:rPr lang="en-US" sz="2800" i="1"/>
              <a:t>n</a:t>
            </a:r>
            <a:endParaRPr lang="en-US" sz="2800"/>
          </a:p>
          <a:p>
            <a:pPr lvl="1"/>
            <a:r>
              <a:rPr lang="en-US" sz="2400"/>
              <a:t>The proportional </a:t>
            </a:r>
            <a:r>
              <a:rPr lang="en-US" sz="2400" i="1"/>
              <a:t>EV</a:t>
            </a:r>
            <a:r>
              <a:rPr lang="en-US" sz="2400"/>
              <a:t> = </a:t>
            </a:r>
            <a:r>
              <a:rPr lang="en-US" sz="2400" i="1"/>
              <a:t>EV</a:t>
            </a:r>
            <a:r>
              <a:rPr lang="en-US" sz="2400" baseline="-25000"/>
              <a:t>1</a:t>
            </a:r>
            <a:r>
              <a:rPr lang="en-US" sz="2400"/>
              <a:t> regardless of </a:t>
            </a:r>
            <a:r>
              <a:rPr lang="en-US" sz="2400" i="1"/>
              <a:t>n</a:t>
            </a:r>
            <a:endParaRPr lang="en-US" sz="2400"/>
          </a:p>
          <a:p>
            <a:pPr lvl="1"/>
            <a:r>
              <a:rPr lang="en-US" sz="2400"/>
              <a:t>The proportional </a:t>
            </a:r>
            <a:r>
              <a:rPr lang="en-US" sz="2400" i="1"/>
              <a:t>SE</a:t>
            </a:r>
            <a:r>
              <a:rPr lang="en-US" sz="2400"/>
              <a:t> decreases towards 0 as </a:t>
            </a:r>
            <a:r>
              <a:rPr lang="en-US" sz="2400" i="1"/>
              <a:t>n</a:t>
            </a:r>
            <a:r>
              <a:rPr lang="en-US" sz="2400"/>
              <a:t> increases</a:t>
            </a:r>
          </a:p>
          <a:p>
            <a:pPr lvl="1"/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57" name="Rectangle 1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Law of Averages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934200" cy="1447800"/>
          </a:xfrm>
        </p:spPr>
        <p:txBody>
          <a:bodyPr/>
          <a:lstStyle/>
          <a:p>
            <a:r>
              <a:rPr lang="en-US" sz="2800"/>
              <a:t>Flip a fair coin over and over and over and count the heads</a:t>
            </a:r>
          </a:p>
        </p:txBody>
      </p:sp>
      <p:graphicFrame>
        <p:nvGraphicFramePr>
          <p:cNvPr id="26890" name="Group 266"/>
          <p:cNvGraphicFramePr>
            <a:graphicFrameLocks noGrp="1"/>
          </p:cNvGraphicFramePr>
          <p:nvPr>
            <p:ph sz="half" idx="2"/>
          </p:nvPr>
        </p:nvGraphicFramePr>
        <p:xfrm>
          <a:off x="2514600" y="3200400"/>
          <a:ext cx="5334000" cy="2365376"/>
        </p:xfrm>
        <a:graphic>
          <a:graphicData uri="http://schemas.openxmlformats.org/drawingml/2006/table">
            <a:tbl>
              <a:tblPr/>
              <a:tblGrid>
                <a:gridCol w="1471613"/>
                <a:gridCol w="1287462"/>
                <a:gridCol w="1287463"/>
                <a:gridCol w="1287462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</a:t>
                      </a:r>
                      <a:r>
                        <a:rPr kumimoji="0" lang="en-US" sz="20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r>
                        <a:rPr kumimoji="0" lang="en-US" sz="20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r>
                        <a:rPr kumimoji="0" lang="en-US" sz="20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1.58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15.8%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15.8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Law of Averages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tendency of the proportional SE towards 0 is an expression of the </a:t>
            </a:r>
            <a:r>
              <a:rPr lang="en-US" i="1"/>
              <a:t>Law of Averages</a:t>
            </a:r>
          </a:p>
          <a:p>
            <a:pPr lvl="1"/>
            <a:r>
              <a:rPr lang="en-US"/>
              <a:t>In the long run, what should happen does happen</a:t>
            </a:r>
          </a:p>
          <a:p>
            <a:pPr lvl="1"/>
            <a:r>
              <a:rPr lang="en-US"/>
              <a:t>Proportionally speaking, as the number of plays increases it becomes less likely to be far from the expected value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Chance Processes and Box Models</a:t>
            </a:r>
          </a:p>
          <a:p>
            <a:pPr>
              <a:lnSpc>
                <a:spcPct val="90000"/>
              </a:lnSpc>
            </a:pPr>
            <a:r>
              <a:rPr lang="en-US"/>
              <a:t>Expected Value</a:t>
            </a:r>
          </a:p>
          <a:p>
            <a:pPr>
              <a:lnSpc>
                <a:spcPct val="90000"/>
              </a:lnSpc>
            </a:pPr>
            <a:r>
              <a:rPr lang="en-US"/>
              <a:t>Standard Error</a:t>
            </a:r>
          </a:p>
          <a:p>
            <a:pPr>
              <a:lnSpc>
                <a:spcPct val="90000"/>
              </a:lnSpc>
            </a:pPr>
            <a:r>
              <a:rPr lang="en-US"/>
              <a:t>The Law of Averages</a:t>
            </a:r>
          </a:p>
          <a:p>
            <a:pPr>
              <a:lnSpc>
                <a:spcPct val="90000"/>
              </a:lnSpc>
            </a:pPr>
            <a:r>
              <a:rPr lang="en-US"/>
              <a:t>The Central Limit Theorem</a:t>
            </a:r>
          </a:p>
          <a:p>
            <a:pPr>
              <a:lnSpc>
                <a:spcPct val="90000"/>
              </a:lnSpc>
            </a:pPr>
            <a:r>
              <a:rPr lang="en-US"/>
              <a:t>Roulette</a:t>
            </a:r>
          </a:p>
          <a:p>
            <a:pPr>
              <a:lnSpc>
                <a:spcPct val="90000"/>
              </a:lnSpc>
            </a:pPr>
            <a:r>
              <a:rPr lang="en-US"/>
              <a:t>Craps</a:t>
            </a:r>
          </a:p>
          <a:p>
            <a:pPr>
              <a:lnSpc>
                <a:spcPct val="90000"/>
              </a:lnSpc>
            </a:pPr>
            <a:r>
              <a:rPr lang="en-US"/>
              <a:t>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Limit Theorem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705600" cy="2286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If you flip a fair coin once, the distribution for the number of heads is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1 with probability 1/2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0 with probability 1/2</a:t>
            </a:r>
          </a:p>
          <a:p>
            <a:pPr>
              <a:lnSpc>
                <a:spcPct val="90000"/>
              </a:lnSpc>
            </a:pPr>
            <a:r>
              <a:rPr lang="en-US" sz="2400"/>
              <a:t>This can be visualized with a </a:t>
            </a:r>
            <a:r>
              <a:rPr lang="en-US" sz="2400" i="1"/>
              <a:t>probability histogram</a:t>
            </a:r>
          </a:p>
        </p:txBody>
      </p:sp>
      <p:graphicFrame>
        <p:nvGraphicFramePr>
          <p:cNvPr id="30731" name="Object 11"/>
          <p:cNvGraphicFramePr>
            <a:graphicFrameLocks noChangeAspect="1"/>
          </p:cNvGraphicFramePr>
          <p:nvPr>
            <p:ph sz="half" idx="2"/>
          </p:nvPr>
        </p:nvGraphicFramePr>
        <p:xfrm>
          <a:off x="2590800" y="3824288"/>
          <a:ext cx="4114800" cy="3033712"/>
        </p:xfrm>
        <a:graphic>
          <a:graphicData uri="http://schemas.openxmlformats.org/presentationml/2006/ole">
            <p:oleObj spid="_x0000_s30731" name="Chart" r:id="rId3" imgW="3514649" imgH="259080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Limit Theorem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As </a:t>
            </a:r>
            <a:r>
              <a:rPr lang="en-US" sz="2800" i="1"/>
              <a:t>n</a:t>
            </a:r>
            <a:r>
              <a:rPr lang="en-US" sz="2800"/>
              <a:t> increases, what happens to the histogram?</a:t>
            </a:r>
          </a:p>
          <a:p>
            <a:pPr lvl="1"/>
            <a:r>
              <a:rPr lang="en-US" sz="2400"/>
              <a:t>This illustrates the </a:t>
            </a:r>
            <a:r>
              <a:rPr lang="en-US" sz="2400" i="1"/>
              <a:t>Central Limit Theorem</a:t>
            </a:r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600200" y="4267200"/>
          <a:ext cx="2965450" cy="2185988"/>
        </p:xfrm>
        <a:graphic>
          <a:graphicData uri="http://schemas.openxmlformats.org/presentationml/2006/ole">
            <p:oleObj spid="_x0000_s32772" name="Chart" r:id="rId3" imgW="3514649" imgH="2590800" progId="Excel.Chart.8">
              <p:embed/>
            </p:oleObj>
          </a:graphicData>
        </a:graphic>
      </p:graphicFrame>
      <p:graphicFrame>
        <p:nvGraphicFramePr>
          <p:cNvPr id="32775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5334000" y="1676400"/>
          <a:ext cx="2967038" cy="2187575"/>
        </p:xfrm>
        <a:graphic>
          <a:graphicData uri="http://schemas.openxmlformats.org/presentationml/2006/ole">
            <p:oleObj spid="_x0000_s32775" name="Chart" r:id="rId4" imgW="3514649" imgH="2590800" progId="Excel.Chart.8">
              <p:embed/>
            </p:oleObj>
          </a:graphicData>
        </a:graphic>
      </p:graphicFrame>
      <p:graphicFrame>
        <p:nvGraphicFramePr>
          <p:cNvPr id="32778" name="Object 10"/>
          <p:cNvGraphicFramePr>
            <a:graphicFrameLocks noChangeAspect="1"/>
          </p:cNvGraphicFramePr>
          <p:nvPr/>
        </p:nvGraphicFramePr>
        <p:xfrm>
          <a:off x="5334000" y="4267200"/>
          <a:ext cx="3048000" cy="2246313"/>
        </p:xfrm>
        <a:graphic>
          <a:graphicData uri="http://schemas.openxmlformats.org/presentationml/2006/ole">
            <p:oleObj spid="_x0000_s32778" name="Chart" r:id="rId5" imgW="3514649" imgH="259080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2772" grpId="0"/>
      <p:bldOleChart spid="32775" grpId="0"/>
      <p:bldOleChart spid="3277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Limit Theorem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The Central Limit Theorem (CLT) states that if…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We play a game repeatedly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The individual plays are independent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The probability of winning is the same for each play</a:t>
            </a:r>
          </a:p>
          <a:p>
            <a:pPr>
              <a:lnSpc>
                <a:spcPct val="80000"/>
              </a:lnSpc>
            </a:pPr>
            <a:r>
              <a:rPr lang="en-US" sz="2800"/>
              <a:t>Then if we play enough, the distribution for the </a:t>
            </a:r>
            <a:r>
              <a:rPr lang="en-US" sz="2800" i="1"/>
              <a:t>total number of times</a:t>
            </a:r>
            <a:r>
              <a:rPr lang="en-US" sz="2800"/>
              <a:t> we win is approximately normal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Curve is centered on </a:t>
            </a:r>
            <a:r>
              <a:rPr lang="en-US" sz="2400" i="1"/>
              <a:t>EV</a:t>
            </a:r>
            <a:r>
              <a:rPr lang="en-US" sz="2400" i="1" baseline="-25000"/>
              <a:t>n</a:t>
            </a:r>
            <a:endParaRPr lang="en-US" sz="2400" i="1"/>
          </a:p>
          <a:p>
            <a:pPr lvl="1">
              <a:lnSpc>
                <a:spcPct val="80000"/>
              </a:lnSpc>
            </a:pPr>
            <a:r>
              <a:rPr lang="en-US" sz="2400"/>
              <a:t>Spread measure is </a:t>
            </a:r>
            <a:r>
              <a:rPr lang="en-US" sz="2400" i="1"/>
              <a:t>SE</a:t>
            </a:r>
            <a:r>
              <a:rPr lang="en-US" sz="2400" i="1" baseline="-25000"/>
              <a:t>n</a:t>
            </a:r>
          </a:p>
          <a:p>
            <a:pPr>
              <a:lnSpc>
                <a:spcPct val="80000"/>
              </a:lnSpc>
            </a:pPr>
            <a:r>
              <a:rPr lang="en-US" sz="2800"/>
              <a:t>Also holds if we are counting money won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Limit Theorem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934200" cy="2743200"/>
          </a:xfrm>
        </p:spPr>
        <p:txBody>
          <a:bodyPr/>
          <a:lstStyle/>
          <a:p>
            <a:r>
              <a:rPr lang="en-US" sz="2800"/>
              <a:t>The initial game can be as unbalanced as we like</a:t>
            </a:r>
          </a:p>
          <a:p>
            <a:pPr lvl="1"/>
            <a:r>
              <a:rPr lang="en-US" sz="2400"/>
              <a:t>Flip a weighted coin</a:t>
            </a:r>
          </a:p>
          <a:p>
            <a:pPr lvl="2"/>
            <a:r>
              <a:rPr lang="en-US" sz="2000"/>
              <a:t>Probability of getting heads is 1/10</a:t>
            </a:r>
          </a:p>
          <a:p>
            <a:pPr lvl="1"/>
            <a:r>
              <a:rPr lang="en-US" sz="2400"/>
              <a:t>Win $8 if you flip heads</a:t>
            </a:r>
          </a:p>
          <a:p>
            <a:pPr lvl="1"/>
            <a:r>
              <a:rPr lang="en-US" sz="2400"/>
              <a:t>Lose $1 otherwise</a:t>
            </a: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971800" y="4273550"/>
          <a:ext cx="3505200" cy="2584450"/>
        </p:xfrm>
        <a:graphic>
          <a:graphicData uri="http://schemas.openxmlformats.org/presentationml/2006/ole">
            <p:oleObj spid="_x0000_s36868" name="Chart" r:id="rId3" imgW="3514649" imgH="259080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Limit Theorem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After enough plays, the gain is approximately normally distributed</a:t>
            </a: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4191000"/>
          <a:ext cx="2965450" cy="2185988"/>
        </p:xfrm>
        <a:graphic>
          <a:graphicData uri="http://schemas.openxmlformats.org/presentationml/2006/ole">
            <p:oleObj spid="_x0000_s38916" name="Chart" r:id="rId3" imgW="3514649" imgH="2590800" progId="Excel.Chart.8">
              <p:embed/>
            </p:oleObj>
          </a:graphicData>
        </a:graphic>
      </p:graphicFrame>
      <p:graphicFrame>
        <p:nvGraphicFramePr>
          <p:cNvPr id="38919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5562600" y="1600200"/>
          <a:ext cx="2967038" cy="2187575"/>
        </p:xfrm>
        <a:graphic>
          <a:graphicData uri="http://schemas.openxmlformats.org/presentationml/2006/ole">
            <p:oleObj spid="_x0000_s38919" name="Chart" r:id="rId4" imgW="3514649" imgH="2590800" progId="Excel.Chart.8">
              <p:embed/>
            </p:oleObj>
          </a:graphicData>
        </a:graphic>
      </p:graphicFrame>
      <p:graphicFrame>
        <p:nvGraphicFramePr>
          <p:cNvPr id="38922" name="Object 10"/>
          <p:cNvGraphicFramePr>
            <a:graphicFrameLocks noChangeAspect="1"/>
          </p:cNvGraphicFramePr>
          <p:nvPr/>
        </p:nvGraphicFramePr>
        <p:xfrm>
          <a:off x="5562600" y="4114800"/>
          <a:ext cx="3124200" cy="2303463"/>
        </p:xfrm>
        <a:graphic>
          <a:graphicData uri="http://schemas.openxmlformats.org/presentationml/2006/ole">
            <p:oleObj spid="_x0000_s38922" name="Chart" r:id="rId5" imgW="3514649" imgH="259080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8916" grpId="0"/>
      <p:bldOleChart spid="38919" grpId="0"/>
      <p:bldOleChart spid="389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Limit Theorem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The previous game was </a:t>
            </a:r>
            <a:r>
              <a:rPr lang="en-US" sz="2800" i="1"/>
              <a:t>subfair</a:t>
            </a:r>
            <a:endParaRPr lang="en-US" sz="2800"/>
          </a:p>
          <a:p>
            <a:pPr lvl="1"/>
            <a:r>
              <a:rPr lang="en-US" sz="2400"/>
              <a:t>Had a negative expected value</a:t>
            </a:r>
          </a:p>
          <a:p>
            <a:pPr lvl="1"/>
            <a:r>
              <a:rPr lang="en-US" sz="2400"/>
              <a:t>Play a subfair game for too long and you are very likely to lose money</a:t>
            </a:r>
          </a:p>
          <a:p>
            <a:r>
              <a:rPr lang="en-US" sz="2800"/>
              <a:t>A casino doesn’t care whether one person plays a subfair game 1,000 times or 1,000 people play the game once</a:t>
            </a:r>
          </a:p>
          <a:p>
            <a:pPr lvl="1"/>
            <a:r>
              <a:rPr lang="en-US" sz="2400"/>
              <a:t>The casino still has a very high probability of making money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Limit Theorem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Flip a weighted coin</a:t>
            </a:r>
          </a:p>
          <a:p>
            <a:pPr lvl="1">
              <a:lnSpc>
                <a:spcPct val="90000"/>
              </a:lnSpc>
            </a:pPr>
            <a:r>
              <a:rPr lang="en-US"/>
              <a:t>Probability of getting heads is 1/10</a:t>
            </a:r>
          </a:p>
          <a:p>
            <a:pPr lvl="1">
              <a:lnSpc>
                <a:spcPct val="90000"/>
              </a:lnSpc>
            </a:pPr>
            <a:r>
              <a:rPr lang="en-US"/>
              <a:t>Win $8 if you flip heads</a:t>
            </a:r>
          </a:p>
          <a:p>
            <a:pPr lvl="1">
              <a:lnSpc>
                <a:spcPct val="90000"/>
              </a:lnSpc>
            </a:pPr>
            <a:r>
              <a:rPr lang="en-US"/>
              <a:t>Lose $1 otherwise</a:t>
            </a:r>
          </a:p>
          <a:p>
            <a:pPr>
              <a:lnSpc>
                <a:spcPct val="90000"/>
              </a:lnSpc>
            </a:pPr>
            <a:r>
              <a:rPr lang="en-US"/>
              <a:t>What is the probability that you come out ahead in 25 plays?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What is the probability that you come out ahead in 100 plays?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352800" y="4573588"/>
            <a:ext cx="12779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000">
                <a:solidFill>
                  <a:schemeClr val="bg1"/>
                </a:solidFill>
                <a:sym typeface="Math1" pitchFamily="2" charset="2"/>
              </a:rPr>
              <a:t> </a:t>
            </a:r>
            <a:r>
              <a:rPr lang="en-US" sz="2000">
                <a:solidFill>
                  <a:schemeClr val="bg1"/>
                </a:solidFill>
              </a:rPr>
              <a:t>42.65%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352800" y="6097588"/>
            <a:ext cx="12779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000">
                <a:solidFill>
                  <a:schemeClr val="bg1"/>
                </a:solidFill>
                <a:sym typeface="Math1" pitchFamily="2" charset="2"/>
              </a:rPr>
              <a:t> 35</a:t>
            </a:r>
            <a:r>
              <a:rPr lang="en-US" sz="2000">
                <a:solidFill>
                  <a:schemeClr val="bg1"/>
                </a:solidFill>
              </a:rPr>
              <a:t>.56%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  <p:bldP spid="430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roulette, the </a:t>
            </a:r>
            <a:r>
              <a:rPr lang="en-US" i="1"/>
              <a:t>croupier</a:t>
            </a:r>
            <a:r>
              <a:rPr lang="en-US"/>
              <a:t> spins a wheel with 38 colored and numbered slots and drops a ball onto the wheel</a:t>
            </a:r>
          </a:p>
          <a:p>
            <a:pPr lvl="1"/>
            <a:r>
              <a:rPr lang="en-US"/>
              <a:t>Players make bets on where the ball will land, in terms of color or number</a:t>
            </a:r>
          </a:p>
          <a:p>
            <a:pPr lvl="1"/>
            <a:r>
              <a:rPr lang="en-US"/>
              <a:t>Each slot is the same width, so the ball is equally likely to land in any given slot with probability 1/38 </a:t>
            </a:r>
            <a:r>
              <a:rPr lang="en-US">
                <a:sym typeface="Math1" pitchFamily="2" charset="2"/>
              </a:rPr>
              <a:t> 2.63%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7162800" cy="91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Players place their bets on the corresponding position on the table</a:t>
            </a:r>
          </a:p>
        </p:txBody>
      </p:sp>
      <p:grpSp>
        <p:nvGrpSpPr>
          <p:cNvPr id="45101" name="Group 45"/>
          <p:cNvGrpSpPr>
            <a:grpSpLocks/>
          </p:cNvGrpSpPr>
          <p:nvPr/>
        </p:nvGrpSpPr>
        <p:grpSpPr bwMode="auto">
          <a:xfrm>
            <a:off x="1752600" y="2667000"/>
            <a:ext cx="7391400" cy="4191000"/>
            <a:chOff x="1104" y="1680"/>
            <a:chExt cx="4656" cy="2640"/>
          </a:xfrm>
        </p:grpSpPr>
        <p:pic>
          <p:nvPicPr>
            <p:cNvPr id="45060" name="Picture 4" descr="roulett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04" y="2160"/>
              <a:ext cx="4224" cy="1680"/>
            </a:xfrm>
            <a:prstGeom prst="rect">
              <a:avLst/>
            </a:prstGeom>
            <a:noFill/>
          </p:spPr>
        </p:pic>
        <p:sp>
          <p:nvSpPr>
            <p:cNvPr id="45061" name="Text Box 5"/>
            <p:cNvSpPr txBox="1">
              <a:spLocks noChangeArrowheads="1"/>
            </p:cNvSpPr>
            <p:nvPr/>
          </p:nvSpPr>
          <p:spPr bwMode="auto">
            <a:xfrm>
              <a:off x="3264" y="3881"/>
              <a:ext cx="772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Red/Black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1 to 1</a:t>
              </a:r>
            </a:p>
          </p:txBody>
        </p:sp>
        <p:sp>
          <p:nvSpPr>
            <p:cNvPr id="45062" name="Text Box 6"/>
            <p:cNvSpPr txBox="1">
              <a:spLocks noChangeArrowheads="1"/>
            </p:cNvSpPr>
            <p:nvPr/>
          </p:nvSpPr>
          <p:spPr bwMode="auto">
            <a:xfrm>
              <a:off x="2496" y="3881"/>
              <a:ext cx="756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Even/Odd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1 to 1</a:t>
              </a:r>
            </a:p>
          </p:txBody>
        </p:sp>
        <p:sp>
          <p:nvSpPr>
            <p:cNvPr id="45063" name="Text Box 7"/>
            <p:cNvSpPr txBox="1">
              <a:spLocks noChangeArrowheads="1"/>
            </p:cNvSpPr>
            <p:nvPr/>
          </p:nvSpPr>
          <p:spPr bwMode="auto">
            <a:xfrm>
              <a:off x="1440" y="3881"/>
              <a:ext cx="812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1-18/19-36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1 to 1</a:t>
              </a:r>
            </a:p>
          </p:txBody>
        </p:sp>
        <p:sp>
          <p:nvSpPr>
            <p:cNvPr id="45064" name="Text Box 8"/>
            <p:cNvSpPr txBox="1">
              <a:spLocks noChangeArrowheads="1"/>
            </p:cNvSpPr>
            <p:nvPr/>
          </p:nvSpPr>
          <p:spPr bwMode="auto">
            <a:xfrm>
              <a:off x="2208" y="1680"/>
              <a:ext cx="556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Split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17 to 1</a:t>
              </a:r>
            </a:p>
          </p:txBody>
        </p:sp>
        <p:sp>
          <p:nvSpPr>
            <p:cNvPr id="45065" name="Text Box 9"/>
            <p:cNvSpPr txBox="1">
              <a:spLocks noChangeArrowheads="1"/>
            </p:cNvSpPr>
            <p:nvPr/>
          </p:nvSpPr>
          <p:spPr bwMode="auto">
            <a:xfrm>
              <a:off x="1104" y="1680"/>
              <a:ext cx="1068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Single Number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35 to 1</a:t>
              </a:r>
            </a:p>
          </p:txBody>
        </p:sp>
        <p:sp>
          <p:nvSpPr>
            <p:cNvPr id="45066" name="Text Box 10"/>
            <p:cNvSpPr txBox="1">
              <a:spLocks noChangeArrowheads="1"/>
            </p:cNvSpPr>
            <p:nvPr/>
          </p:nvSpPr>
          <p:spPr bwMode="auto">
            <a:xfrm>
              <a:off x="3936" y="1680"/>
              <a:ext cx="556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Row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11 to 1</a:t>
              </a:r>
            </a:p>
          </p:txBody>
        </p:sp>
        <p:sp>
          <p:nvSpPr>
            <p:cNvPr id="45067" name="Text Box 11"/>
            <p:cNvSpPr txBox="1">
              <a:spLocks noChangeArrowheads="1"/>
            </p:cNvSpPr>
            <p:nvPr/>
          </p:nvSpPr>
          <p:spPr bwMode="auto">
            <a:xfrm>
              <a:off x="2784" y="1680"/>
              <a:ext cx="1036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Four Numbers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8 to 1</a:t>
              </a:r>
            </a:p>
          </p:txBody>
        </p:sp>
        <p:sp>
          <p:nvSpPr>
            <p:cNvPr id="45068" name="Text Box 12"/>
            <p:cNvSpPr txBox="1">
              <a:spLocks noChangeArrowheads="1"/>
            </p:cNvSpPr>
            <p:nvPr/>
          </p:nvSpPr>
          <p:spPr bwMode="auto">
            <a:xfrm>
              <a:off x="4656" y="1680"/>
              <a:ext cx="596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2 Rows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5 to 1</a:t>
              </a:r>
            </a:p>
          </p:txBody>
        </p:sp>
        <p:sp>
          <p:nvSpPr>
            <p:cNvPr id="45069" name="Text Box 13"/>
            <p:cNvSpPr txBox="1">
              <a:spLocks noChangeArrowheads="1"/>
            </p:cNvSpPr>
            <p:nvPr/>
          </p:nvSpPr>
          <p:spPr bwMode="auto">
            <a:xfrm>
              <a:off x="5148" y="3881"/>
              <a:ext cx="612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Column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2 to 1</a:t>
              </a:r>
            </a:p>
          </p:txBody>
        </p:sp>
        <p:sp>
          <p:nvSpPr>
            <p:cNvPr id="45070" name="Text Box 14"/>
            <p:cNvSpPr txBox="1">
              <a:spLocks noChangeArrowheads="1"/>
            </p:cNvSpPr>
            <p:nvPr/>
          </p:nvSpPr>
          <p:spPr bwMode="auto">
            <a:xfrm>
              <a:off x="4272" y="3881"/>
              <a:ext cx="596" cy="4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Section</a:t>
              </a:r>
            </a:p>
            <a:p>
              <a:pPr>
                <a:buFontTx/>
                <a:buNone/>
              </a:pPr>
              <a:r>
                <a:rPr lang="en-US">
                  <a:solidFill>
                    <a:schemeClr val="bg1"/>
                  </a:solidFill>
                </a:rPr>
                <a:t>2 to 1</a:t>
              </a:r>
            </a:p>
          </p:txBody>
        </p:sp>
        <p:sp>
          <p:nvSpPr>
            <p:cNvPr id="45071" name="Oval 15"/>
            <p:cNvSpPr>
              <a:spLocks noChangeArrowheads="1"/>
            </p:cNvSpPr>
            <p:nvPr/>
          </p:nvSpPr>
          <p:spPr bwMode="auto">
            <a:xfrm>
              <a:off x="4560" y="2688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73" name="Oval 17"/>
            <p:cNvSpPr>
              <a:spLocks noChangeArrowheads="1"/>
            </p:cNvSpPr>
            <p:nvPr/>
          </p:nvSpPr>
          <p:spPr bwMode="auto">
            <a:xfrm>
              <a:off x="3936" y="3120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74" name="Oval 18"/>
            <p:cNvSpPr>
              <a:spLocks noChangeArrowheads="1"/>
            </p:cNvSpPr>
            <p:nvPr/>
          </p:nvSpPr>
          <p:spPr bwMode="auto">
            <a:xfrm>
              <a:off x="2976" y="3312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75" name="Oval 19"/>
            <p:cNvSpPr>
              <a:spLocks noChangeArrowheads="1"/>
            </p:cNvSpPr>
            <p:nvPr/>
          </p:nvSpPr>
          <p:spPr bwMode="auto">
            <a:xfrm>
              <a:off x="2544" y="3312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76" name="Oval 20"/>
            <p:cNvSpPr>
              <a:spLocks noChangeArrowheads="1"/>
            </p:cNvSpPr>
            <p:nvPr/>
          </p:nvSpPr>
          <p:spPr bwMode="auto">
            <a:xfrm>
              <a:off x="2160" y="3312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77" name="Oval 21"/>
            <p:cNvSpPr>
              <a:spLocks noChangeArrowheads="1"/>
            </p:cNvSpPr>
            <p:nvPr/>
          </p:nvSpPr>
          <p:spPr bwMode="auto">
            <a:xfrm>
              <a:off x="4176" y="2304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78" name="Oval 22"/>
            <p:cNvSpPr>
              <a:spLocks noChangeArrowheads="1"/>
            </p:cNvSpPr>
            <p:nvPr/>
          </p:nvSpPr>
          <p:spPr bwMode="auto">
            <a:xfrm>
              <a:off x="3696" y="2304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79" name="Oval 23"/>
            <p:cNvSpPr>
              <a:spLocks noChangeArrowheads="1"/>
            </p:cNvSpPr>
            <p:nvPr/>
          </p:nvSpPr>
          <p:spPr bwMode="auto">
            <a:xfrm>
              <a:off x="2976" y="2592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80" name="Oval 24"/>
            <p:cNvSpPr>
              <a:spLocks noChangeArrowheads="1"/>
            </p:cNvSpPr>
            <p:nvPr/>
          </p:nvSpPr>
          <p:spPr bwMode="auto">
            <a:xfrm>
              <a:off x="2256" y="2784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81" name="Oval 25"/>
            <p:cNvSpPr>
              <a:spLocks noChangeArrowheads="1"/>
            </p:cNvSpPr>
            <p:nvPr/>
          </p:nvSpPr>
          <p:spPr bwMode="auto">
            <a:xfrm>
              <a:off x="2016" y="2688"/>
              <a:ext cx="192" cy="192"/>
            </a:xfrm>
            <a:prstGeom prst="ellipse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Tx/>
                <a:buNone/>
              </a:pPr>
              <a:r>
                <a:rPr lang="en-US">
                  <a:solidFill>
                    <a:schemeClr val="tx1"/>
                  </a:solidFill>
                </a:rPr>
                <a:t>$</a:t>
              </a:r>
            </a:p>
          </p:txBody>
        </p:sp>
        <p:sp>
          <p:nvSpPr>
            <p:cNvPr id="45091" name="Line 35"/>
            <p:cNvSpPr>
              <a:spLocks noChangeShapeType="1"/>
            </p:cNvSpPr>
            <p:nvPr/>
          </p:nvSpPr>
          <p:spPr bwMode="auto">
            <a:xfrm>
              <a:off x="1680" y="1968"/>
              <a:ext cx="384" cy="72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2" name="Line 36"/>
            <p:cNvSpPr>
              <a:spLocks noChangeShapeType="1"/>
            </p:cNvSpPr>
            <p:nvPr/>
          </p:nvSpPr>
          <p:spPr bwMode="auto">
            <a:xfrm flipH="1">
              <a:off x="2352" y="2112"/>
              <a:ext cx="144" cy="62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3" name="Line 37"/>
            <p:cNvSpPr>
              <a:spLocks noChangeShapeType="1"/>
            </p:cNvSpPr>
            <p:nvPr/>
          </p:nvSpPr>
          <p:spPr bwMode="auto">
            <a:xfrm flipH="1">
              <a:off x="3120" y="1920"/>
              <a:ext cx="144" cy="62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4" name="Line 38"/>
            <p:cNvSpPr>
              <a:spLocks noChangeShapeType="1"/>
            </p:cNvSpPr>
            <p:nvPr/>
          </p:nvSpPr>
          <p:spPr bwMode="auto">
            <a:xfrm flipH="1">
              <a:off x="3840" y="1968"/>
              <a:ext cx="144" cy="24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5" name="Line 39"/>
            <p:cNvSpPr>
              <a:spLocks noChangeShapeType="1"/>
            </p:cNvSpPr>
            <p:nvPr/>
          </p:nvSpPr>
          <p:spPr bwMode="auto">
            <a:xfrm flipH="1">
              <a:off x="4368" y="1920"/>
              <a:ext cx="336" cy="33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6" name="Line 40"/>
            <p:cNvSpPr>
              <a:spLocks noChangeShapeType="1"/>
            </p:cNvSpPr>
            <p:nvPr/>
          </p:nvSpPr>
          <p:spPr bwMode="auto">
            <a:xfrm flipH="1" flipV="1">
              <a:off x="4752" y="2832"/>
              <a:ext cx="384" cy="115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7" name="Line 41"/>
            <p:cNvSpPr>
              <a:spLocks noChangeShapeType="1"/>
            </p:cNvSpPr>
            <p:nvPr/>
          </p:nvSpPr>
          <p:spPr bwMode="auto">
            <a:xfrm flipH="1" flipV="1">
              <a:off x="4128" y="3312"/>
              <a:ext cx="336" cy="57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8" name="Line 42"/>
            <p:cNvSpPr>
              <a:spLocks noChangeShapeType="1"/>
            </p:cNvSpPr>
            <p:nvPr/>
          </p:nvSpPr>
          <p:spPr bwMode="auto">
            <a:xfrm flipH="1" flipV="1">
              <a:off x="3168" y="3456"/>
              <a:ext cx="432" cy="43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099" name="Line 43"/>
            <p:cNvSpPr>
              <a:spLocks noChangeShapeType="1"/>
            </p:cNvSpPr>
            <p:nvPr/>
          </p:nvSpPr>
          <p:spPr bwMode="auto">
            <a:xfrm flipH="1" flipV="1">
              <a:off x="2688" y="3552"/>
              <a:ext cx="144" cy="33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100" name="Line 44"/>
            <p:cNvSpPr>
              <a:spLocks noChangeShapeType="1"/>
            </p:cNvSpPr>
            <p:nvPr/>
          </p:nvSpPr>
          <p:spPr bwMode="auto">
            <a:xfrm flipV="1">
              <a:off x="1872" y="3504"/>
              <a:ext cx="336" cy="38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One common bet is to place $1 on red</a:t>
            </a:r>
          </a:p>
          <a:p>
            <a:pPr lvl="1"/>
            <a:r>
              <a:rPr lang="en-US" sz="2400"/>
              <a:t>Pays 1 to 1</a:t>
            </a:r>
          </a:p>
          <a:p>
            <a:pPr lvl="2"/>
            <a:r>
              <a:rPr lang="en-US" sz="2000"/>
              <a:t>If the ball falls in a red slot, you win $1</a:t>
            </a:r>
          </a:p>
          <a:p>
            <a:pPr lvl="2"/>
            <a:r>
              <a:rPr lang="en-US" sz="2000"/>
              <a:t>Otherwise, you lose your $1 bet</a:t>
            </a:r>
          </a:p>
          <a:p>
            <a:pPr lvl="1"/>
            <a:r>
              <a:rPr lang="en-US" sz="2400"/>
              <a:t>There are 38 slots on the wheel</a:t>
            </a:r>
          </a:p>
          <a:p>
            <a:pPr lvl="2"/>
            <a:r>
              <a:rPr lang="en-US" sz="2000"/>
              <a:t>18 are red</a:t>
            </a:r>
          </a:p>
          <a:p>
            <a:pPr lvl="2"/>
            <a:r>
              <a:rPr lang="en-US" sz="2000"/>
              <a:t>18 are black</a:t>
            </a:r>
          </a:p>
          <a:p>
            <a:pPr lvl="2"/>
            <a:r>
              <a:rPr lang="en-US" sz="2000"/>
              <a:t>2 are green</a:t>
            </a:r>
          </a:p>
          <a:p>
            <a:r>
              <a:rPr lang="en-US" sz="2800"/>
              <a:t>What are the expected value and standard error for a single bet on red?</a:t>
            </a:r>
          </a:p>
          <a:p>
            <a:endParaRPr lang="en-US" sz="2800"/>
          </a:p>
          <a:p>
            <a:endParaRPr lang="en-US" sz="2800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505200" y="6019800"/>
            <a:ext cx="2051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000">
                <a:solidFill>
                  <a:schemeClr val="bg1"/>
                </a:solidFill>
                <a:sym typeface="Math1" pitchFamily="2" charset="2"/>
              </a:rPr>
              <a:t> </a:t>
            </a:r>
            <a:r>
              <a:rPr lang="en-US" sz="2000">
                <a:solidFill>
                  <a:schemeClr val="bg1"/>
                </a:solidFill>
              </a:rPr>
              <a:t>-$0.05 </a:t>
            </a:r>
            <a:r>
              <a:rPr lang="en-US" sz="2000">
                <a:solidFill>
                  <a:schemeClr val="bg1"/>
                </a:solidFill>
                <a:cs typeface="Arial" charset="0"/>
              </a:rPr>
              <a:t>± $1.00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Chance Processes and Box Models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Recall that we can use a box model to describe chance processes</a:t>
            </a:r>
          </a:p>
          <a:p>
            <a:pPr lvl="1"/>
            <a:r>
              <a:rPr lang="en-US"/>
              <a:t>Flipping a coin</a:t>
            </a:r>
          </a:p>
          <a:p>
            <a:pPr lvl="1"/>
            <a:r>
              <a:rPr lang="en-US"/>
              <a:t>Rolling a die</a:t>
            </a:r>
          </a:p>
          <a:p>
            <a:pPr lvl="1"/>
            <a:r>
              <a:rPr lang="en-US"/>
              <a:t>Playing a game of roulette</a:t>
            </a:r>
          </a:p>
          <a:p>
            <a:r>
              <a:rPr lang="en-US"/>
              <a:t>The box model representing the roll of a single die is </a:t>
            </a:r>
          </a:p>
        </p:txBody>
      </p:sp>
      <p:grpSp>
        <p:nvGrpSpPr>
          <p:cNvPr id="11280" name="Group 16"/>
          <p:cNvGrpSpPr>
            <a:grpSpLocks/>
          </p:cNvGrpSpPr>
          <p:nvPr/>
        </p:nvGrpSpPr>
        <p:grpSpPr bwMode="auto">
          <a:xfrm>
            <a:off x="3733800" y="5715000"/>
            <a:ext cx="2057400" cy="685800"/>
            <a:chOff x="2352" y="3600"/>
            <a:chExt cx="1296" cy="432"/>
          </a:xfrm>
        </p:grpSpPr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2400" y="3648"/>
              <a:ext cx="117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1  2  3  4  5  6</a:t>
              </a:r>
            </a:p>
          </p:txBody>
        </p:sp>
        <p:sp>
          <p:nvSpPr>
            <p:cNvPr id="11271" name="Rectangle 7"/>
            <p:cNvSpPr>
              <a:spLocks noChangeArrowheads="1"/>
            </p:cNvSpPr>
            <p:nvPr/>
          </p:nvSpPr>
          <p:spPr bwMode="auto">
            <a:xfrm>
              <a:off x="2458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2" name="Rectangle 8"/>
            <p:cNvSpPr>
              <a:spLocks noChangeArrowheads="1"/>
            </p:cNvSpPr>
            <p:nvPr/>
          </p:nvSpPr>
          <p:spPr bwMode="auto">
            <a:xfrm>
              <a:off x="2650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3" name="Rectangle 9"/>
            <p:cNvSpPr>
              <a:spLocks noChangeArrowheads="1"/>
            </p:cNvSpPr>
            <p:nvPr/>
          </p:nvSpPr>
          <p:spPr bwMode="auto">
            <a:xfrm>
              <a:off x="2842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4" name="Rectangle 10"/>
            <p:cNvSpPr>
              <a:spLocks noChangeArrowheads="1"/>
            </p:cNvSpPr>
            <p:nvPr/>
          </p:nvSpPr>
          <p:spPr bwMode="auto">
            <a:xfrm>
              <a:off x="3034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5" name="Rectangle 11"/>
            <p:cNvSpPr>
              <a:spLocks noChangeArrowheads="1"/>
            </p:cNvSpPr>
            <p:nvPr/>
          </p:nvSpPr>
          <p:spPr bwMode="auto">
            <a:xfrm>
              <a:off x="3226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6" name="Rectangle 12"/>
            <p:cNvSpPr>
              <a:spLocks noChangeArrowheads="1"/>
            </p:cNvSpPr>
            <p:nvPr/>
          </p:nvSpPr>
          <p:spPr bwMode="auto">
            <a:xfrm>
              <a:off x="3418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>
              <a:off x="2352" y="3600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78" name="Line 14"/>
            <p:cNvSpPr>
              <a:spLocks noChangeShapeType="1"/>
            </p:cNvSpPr>
            <p:nvPr/>
          </p:nvSpPr>
          <p:spPr bwMode="auto">
            <a:xfrm>
              <a:off x="3648" y="3600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>
              <a:off x="2352" y="4032"/>
              <a:ext cx="1296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One way of describing expected value is in terms of the </a:t>
            </a:r>
            <a:r>
              <a:rPr lang="en-US" i="1"/>
              <a:t>house edge</a:t>
            </a:r>
            <a:endParaRPr lang="en-US"/>
          </a:p>
          <a:p>
            <a:pPr lvl="1"/>
            <a:r>
              <a:rPr lang="en-US"/>
              <a:t>In a 1 to 1 game, the house edge is P(win) – P(lose)</a:t>
            </a:r>
          </a:p>
          <a:p>
            <a:pPr lvl="2"/>
            <a:r>
              <a:rPr lang="en-US"/>
              <a:t>For roulette, the house edge is 5.26%</a:t>
            </a:r>
          </a:p>
          <a:p>
            <a:r>
              <a:rPr lang="en-US"/>
              <a:t>Smart gamblers prefer games with a low house 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68" name="Rectangle 26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086600" cy="2286000"/>
          </a:xfrm>
        </p:spPr>
        <p:txBody>
          <a:bodyPr/>
          <a:lstStyle/>
          <a:p>
            <a:r>
              <a:rPr lang="en-US" sz="2800"/>
              <a:t>Playing more is likely to cause you to lose even more money</a:t>
            </a:r>
          </a:p>
          <a:p>
            <a:pPr lvl="1"/>
            <a:r>
              <a:rPr lang="en-US" sz="2400"/>
              <a:t>This illustrates the Law of Averages</a:t>
            </a:r>
          </a:p>
        </p:txBody>
      </p:sp>
      <p:graphicFrame>
        <p:nvGraphicFramePr>
          <p:cNvPr id="47488" name="Group 384"/>
          <p:cNvGraphicFramePr>
            <a:graphicFrameLocks noGrp="1"/>
          </p:cNvGraphicFramePr>
          <p:nvPr>
            <p:ph sz="half" idx="2"/>
          </p:nvPr>
        </p:nvGraphicFramePr>
        <p:xfrm>
          <a:off x="1676400" y="3429000"/>
          <a:ext cx="7162800" cy="2667000"/>
        </p:xfrm>
        <a:graphic>
          <a:graphicData uri="http://schemas.openxmlformats.org/drawingml/2006/table">
            <a:tbl>
              <a:tblPr/>
              <a:tblGrid>
                <a:gridCol w="2387600"/>
                <a:gridCol w="2122488"/>
                <a:gridCol w="2652712"/>
              </a:tblGrid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</a:t>
                      </a:r>
                      <a:r>
                        <a:rPr kumimoji="0" lang="en-US" sz="18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r>
                        <a:rPr kumimoji="0" lang="en-US" sz="18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-$.05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$1.00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-$.53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$3.16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-$5.26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$9.99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-$52.63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$31.58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-$526.32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$99.86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Another betting option is to bet $1 on a single number</a:t>
            </a:r>
          </a:p>
          <a:p>
            <a:pPr lvl="1">
              <a:lnSpc>
                <a:spcPct val="90000"/>
              </a:lnSpc>
            </a:pPr>
            <a:r>
              <a:rPr lang="en-US"/>
              <a:t>Pays 35 to 1</a:t>
            </a:r>
          </a:p>
          <a:p>
            <a:pPr lvl="2">
              <a:lnSpc>
                <a:spcPct val="90000"/>
              </a:lnSpc>
            </a:pPr>
            <a:r>
              <a:rPr lang="en-US"/>
              <a:t>If the ball falls in the slot with your number, you win $35</a:t>
            </a:r>
          </a:p>
          <a:p>
            <a:pPr lvl="2">
              <a:lnSpc>
                <a:spcPct val="90000"/>
              </a:lnSpc>
            </a:pPr>
            <a:r>
              <a:rPr lang="en-US"/>
              <a:t>Otherwise, you lose your $1 bet</a:t>
            </a:r>
          </a:p>
          <a:p>
            <a:pPr lvl="1">
              <a:lnSpc>
                <a:spcPct val="90000"/>
              </a:lnSpc>
            </a:pPr>
            <a:r>
              <a:rPr lang="en-US"/>
              <a:t>There are 38 slots on the wheel</a:t>
            </a:r>
          </a:p>
          <a:p>
            <a:pPr>
              <a:lnSpc>
                <a:spcPct val="90000"/>
              </a:lnSpc>
            </a:pPr>
            <a:r>
              <a:rPr lang="en-US"/>
              <a:t>What are the expected value and standard error for one single number bet?</a:t>
            </a:r>
          </a:p>
          <a:p>
            <a:pPr lvl="2">
              <a:lnSpc>
                <a:spcPct val="90000"/>
              </a:lnSpc>
            </a:pPr>
            <a:endParaRPr lang="en-US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413125" y="5956300"/>
            <a:ext cx="2051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000">
                <a:solidFill>
                  <a:schemeClr val="bg1"/>
                </a:solidFill>
                <a:sym typeface="Math1" pitchFamily="2" charset="2"/>
              </a:rPr>
              <a:t> </a:t>
            </a:r>
            <a:r>
              <a:rPr lang="en-US" sz="2000">
                <a:solidFill>
                  <a:schemeClr val="bg1"/>
                </a:solidFill>
              </a:rPr>
              <a:t>-$0.05 </a:t>
            </a:r>
            <a:r>
              <a:rPr lang="en-US" sz="2000">
                <a:solidFill>
                  <a:schemeClr val="bg1"/>
                </a:solidFill>
                <a:cs typeface="Arial" charset="0"/>
              </a:rPr>
              <a:t>± $5.76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6" name="Rectangle 6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934200" cy="2209800"/>
          </a:xfrm>
        </p:spPr>
        <p:txBody>
          <a:bodyPr/>
          <a:lstStyle/>
          <a:p>
            <a:r>
              <a:rPr lang="en-US" sz="2800"/>
              <a:t>The single number bet is more volatile than the red bet</a:t>
            </a:r>
          </a:p>
          <a:p>
            <a:pPr lvl="1"/>
            <a:r>
              <a:rPr lang="en-US" sz="2400"/>
              <a:t>It takes more plays for the Law of Averages to securely manifest a profit for the house</a:t>
            </a:r>
          </a:p>
        </p:txBody>
      </p:sp>
      <p:graphicFrame>
        <p:nvGraphicFramePr>
          <p:cNvPr id="51268" name="Group 68"/>
          <p:cNvGraphicFramePr>
            <a:graphicFrameLocks noGrp="1"/>
          </p:cNvGraphicFramePr>
          <p:nvPr>
            <p:ph sz="half" idx="2"/>
          </p:nvPr>
        </p:nvGraphicFramePr>
        <p:xfrm>
          <a:off x="1676400" y="4038600"/>
          <a:ext cx="7010400" cy="2194560"/>
        </p:xfrm>
        <a:graphic>
          <a:graphicData uri="http://schemas.openxmlformats.org/drawingml/2006/table">
            <a:tbl>
              <a:tblPr/>
              <a:tblGrid>
                <a:gridCol w="2336800"/>
                <a:gridCol w="2078038"/>
                <a:gridCol w="2595562"/>
              </a:tblGrid>
              <a:tr h="347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</a:t>
                      </a:r>
                      <a:r>
                        <a:rPr kumimoji="0" lang="en-US" sz="18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r>
                        <a:rPr kumimoji="0" lang="en-US" sz="18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-$.05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$1.00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-$.53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$18.22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-$5.26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$57.63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-$52.63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$182.23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-$526.32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$576.26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Roulette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you bet $1 on red for 25 straight times, what is the probability that you come out (at least) even?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If you bet $1 on single #17 for 25 straight times, what is the probability that you come out (at least) even?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3810000" y="3508375"/>
            <a:ext cx="10763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400">
                <a:solidFill>
                  <a:schemeClr val="bg1"/>
                </a:solidFill>
                <a:sym typeface="Math1" pitchFamily="2" charset="2"/>
              </a:rPr>
              <a:t></a:t>
            </a:r>
            <a:r>
              <a:rPr lang="en-US" sz="2400">
                <a:solidFill>
                  <a:schemeClr val="bg1"/>
                </a:solidFill>
              </a:rPr>
              <a:t> 40%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3962400" y="6019800"/>
            <a:ext cx="10763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400">
                <a:solidFill>
                  <a:schemeClr val="bg1"/>
                </a:solidFill>
                <a:sym typeface="Math1" pitchFamily="2" charset="2"/>
              </a:rPr>
              <a:t></a:t>
            </a:r>
            <a:r>
              <a:rPr lang="en-US" sz="2400">
                <a:solidFill>
                  <a:schemeClr val="bg1"/>
                </a:solidFill>
              </a:rPr>
              <a:t> 48%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373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In craps, the action revolves around the repeated rolling of two dice by the </a:t>
            </a:r>
            <a:r>
              <a:rPr lang="en-US" sz="2800" i="1"/>
              <a:t>shooter</a:t>
            </a:r>
            <a:endParaRPr lang="en-US" sz="2800"/>
          </a:p>
          <a:p>
            <a:pPr lvl="1"/>
            <a:r>
              <a:rPr lang="en-US" sz="2400"/>
              <a:t>Two stages to each </a:t>
            </a:r>
            <a:r>
              <a:rPr lang="en-US" sz="2400" i="1"/>
              <a:t>round</a:t>
            </a:r>
          </a:p>
          <a:p>
            <a:pPr lvl="2"/>
            <a:r>
              <a:rPr lang="en-US" sz="2000"/>
              <a:t>Come-out Roll</a:t>
            </a:r>
          </a:p>
          <a:p>
            <a:pPr lvl="3"/>
            <a:r>
              <a:rPr lang="en-US" sz="1800"/>
              <a:t>Shooter wins on 7 or 11</a:t>
            </a:r>
          </a:p>
          <a:p>
            <a:pPr lvl="3"/>
            <a:r>
              <a:rPr lang="en-US" sz="1800"/>
              <a:t>Shooter loses on 2, 3, or 12 (craps)</a:t>
            </a:r>
          </a:p>
          <a:p>
            <a:pPr lvl="2"/>
            <a:r>
              <a:rPr lang="en-US" sz="2000"/>
              <a:t>Rest of round</a:t>
            </a:r>
          </a:p>
          <a:p>
            <a:pPr lvl="3"/>
            <a:r>
              <a:rPr lang="en-US" sz="1800"/>
              <a:t>If a 4, 5, 6, 8, 9, or 10 is rolled, that number is the </a:t>
            </a:r>
            <a:r>
              <a:rPr lang="en-US" sz="1800" i="1"/>
              <a:t>point</a:t>
            </a:r>
            <a:endParaRPr lang="en-US" sz="1800"/>
          </a:p>
          <a:p>
            <a:pPr lvl="3"/>
            <a:r>
              <a:rPr lang="en-US" sz="1800"/>
              <a:t>Shooter keeps rolling until the point is re-rolled (shooter wins) or he/she rolls a 7 (shooter loses)</a:t>
            </a:r>
          </a:p>
          <a:p>
            <a:pPr lvl="3"/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7162800" cy="121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Players place their bets on the corresponding position on the table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Common bets include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2800"/>
          </a:p>
        </p:txBody>
      </p:sp>
      <p:pic>
        <p:nvPicPr>
          <p:cNvPr id="55300" name="Picture 4" descr="cra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200400"/>
            <a:ext cx="5080000" cy="3327400"/>
          </a:xfrm>
          <a:prstGeom prst="rect">
            <a:avLst/>
          </a:prstGeom>
          <a:noFill/>
        </p:spPr>
      </p:pic>
      <p:sp>
        <p:nvSpPr>
          <p:cNvPr id="55333" name="Text Box 37"/>
          <p:cNvSpPr txBox="1">
            <a:spLocks noChangeArrowheads="1"/>
          </p:cNvSpPr>
          <p:nvPr/>
        </p:nvSpPr>
        <p:spPr bwMode="auto">
          <a:xfrm>
            <a:off x="2590800" y="5943600"/>
            <a:ext cx="755650" cy="696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Pass</a:t>
            </a:r>
          </a:p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1 to 1</a:t>
            </a:r>
          </a:p>
        </p:txBody>
      </p:sp>
      <p:sp>
        <p:nvSpPr>
          <p:cNvPr id="55334" name="Text Box 38"/>
          <p:cNvSpPr txBox="1">
            <a:spLocks noChangeArrowheads="1"/>
          </p:cNvSpPr>
          <p:nvPr/>
        </p:nvSpPr>
        <p:spPr bwMode="auto">
          <a:xfrm>
            <a:off x="1752600" y="3962400"/>
            <a:ext cx="1289050" cy="696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Don’t Pass</a:t>
            </a:r>
          </a:p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1 to 1</a:t>
            </a:r>
          </a:p>
        </p:txBody>
      </p:sp>
      <p:sp>
        <p:nvSpPr>
          <p:cNvPr id="55335" name="Text Box 39"/>
          <p:cNvSpPr txBox="1">
            <a:spLocks noChangeArrowheads="1"/>
          </p:cNvSpPr>
          <p:nvPr/>
        </p:nvSpPr>
        <p:spPr bwMode="auto">
          <a:xfrm>
            <a:off x="2133600" y="4953000"/>
            <a:ext cx="793750" cy="696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Come</a:t>
            </a:r>
          </a:p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1 to 1</a:t>
            </a:r>
          </a:p>
        </p:txBody>
      </p:sp>
      <p:sp>
        <p:nvSpPr>
          <p:cNvPr id="55336" name="Text Box 40"/>
          <p:cNvSpPr txBox="1">
            <a:spLocks noChangeArrowheads="1"/>
          </p:cNvSpPr>
          <p:nvPr/>
        </p:nvSpPr>
        <p:spPr bwMode="auto">
          <a:xfrm>
            <a:off x="1752600" y="2971800"/>
            <a:ext cx="1390650" cy="696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Don’t Come</a:t>
            </a:r>
          </a:p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1 to 1</a:t>
            </a:r>
          </a:p>
        </p:txBody>
      </p:sp>
      <p:sp>
        <p:nvSpPr>
          <p:cNvPr id="55337" name="Line 41"/>
          <p:cNvSpPr>
            <a:spLocks noChangeShapeType="1"/>
          </p:cNvSpPr>
          <p:nvPr/>
        </p:nvSpPr>
        <p:spPr bwMode="auto">
          <a:xfrm>
            <a:off x="2743200" y="3429000"/>
            <a:ext cx="1676400" cy="304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38" name="Line 42"/>
          <p:cNvSpPr>
            <a:spLocks noChangeShapeType="1"/>
          </p:cNvSpPr>
          <p:nvPr/>
        </p:nvSpPr>
        <p:spPr bwMode="auto">
          <a:xfrm>
            <a:off x="2895600" y="4343400"/>
            <a:ext cx="1219200" cy="228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39" name="Line 43"/>
          <p:cNvSpPr>
            <a:spLocks noChangeShapeType="1"/>
          </p:cNvSpPr>
          <p:nvPr/>
        </p:nvSpPr>
        <p:spPr bwMode="auto">
          <a:xfrm flipV="1">
            <a:off x="2895600" y="4876800"/>
            <a:ext cx="1828800" cy="381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40" name="Line 44"/>
          <p:cNvSpPr>
            <a:spLocks noChangeShapeType="1"/>
          </p:cNvSpPr>
          <p:nvPr/>
        </p:nvSpPr>
        <p:spPr bwMode="auto">
          <a:xfrm flipV="1">
            <a:off x="3276600" y="6019800"/>
            <a:ext cx="1752600" cy="304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341" name="Line 45"/>
          <p:cNvSpPr>
            <a:spLocks noChangeShapeType="1"/>
          </p:cNvSpPr>
          <p:nvPr/>
        </p:nvSpPr>
        <p:spPr bwMode="auto">
          <a:xfrm flipV="1">
            <a:off x="3276600" y="5257800"/>
            <a:ext cx="685800" cy="1066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Pass/Come, Don’t Pass/Don’t Come are some of the best bets in a casino in terms of house edge</a:t>
            </a:r>
          </a:p>
          <a:p>
            <a:r>
              <a:rPr lang="en-US"/>
              <a:t>In the pass bet, the player places a bet on the pass line before the come out roll</a:t>
            </a:r>
          </a:p>
          <a:p>
            <a:pPr lvl="1"/>
            <a:r>
              <a:rPr lang="en-US"/>
              <a:t>If the shooter wins, so does the player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Pass Bet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probability of winning on a pass bet is equal to the probability that the shooter wins</a:t>
            </a:r>
          </a:p>
          <a:p>
            <a:pPr lvl="1"/>
            <a:r>
              <a:rPr lang="en-US"/>
              <a:t>Shooter wins if </a:t>
            </a:r>
          </a:p>
          <a:p>
            <a:pPr lvl="2"/>
            <a:r>
              <a:rPr lang="en-US"/>
              <a:t>Come out roll is a 7 or 11</a:t>
            </a:r>
          </a:p>
          <a:p>
            <a:pPr lvl="2"/>
            <a:r>
              <a:rPr lang="en-US"/>
              <a:t>Shooter makes the point before a 7</a:t>
            </a:r>
          </a:p>
          <a:p>
            <a:pPr lvl="1"/>
            <a:r>
              <a:rPr lang="en-US"/>
              <a:t>What is the probability of rolling a 7 or 11 on the come out roll?</a:t>
            </a:r>
          </a:p>
          <a:p>
            <a:pPr lvl="1"/>
            <a:endParaRPr lang="en-US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3810000" y="5791200"/>
            <a:ext cx="16557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8/36 </a:t>
            </a:r>
            <a:r>
              <a:rPr lang="en-US">
                <a:solidFill>
                  <a:schemeClr val="bg1"/>
                </a:solidFill>
                <a:cs typeface="Arial" charset="0"/>
              </a:rPr>
              <a:t>≈ 22.22%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Pass Bet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probability of making the point before a 7 depends on the point</a:t>
            </a:r>
          </a:p>
          <a:p>
            <a:pPr lvl="1"/>
            <a:r>
              <a:rPr lang="en-US"/>
              <a:t>If the point is 4, then the probability of making a 4 before a seven is equal to the probability of rolling a 4 divided by the probability of rolling a 4 or a 7</a:t>
            </a:r>
          </a:p>
          <a:p>
            <a:pPr lvl="2"/>
            <a:r>
              <a:rPr lang="en-US"/>
              <a:t>This is because the other numbers don’t matter once the point is made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3810000" y="5791200"/>
            <a:ext cx="15922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3/9 </a:t>
            </a:r>
            <a:r>
              <a:rPr lang="en-US">
                <a:solidFill>
                  <a:schemeClr val="bg1"/>
                </a:solidFill>
                <a:cs typeface="Arial" charset="0"/>
              </a:rPr>
              <a:t> ≈</a:t>
            </a:r>
            <a:r>
              <a:rPr lang="en-US">
                <a:solidFill>
                  <a:schemeClr val="bg1"/>
                </a:solidFill>
              </a:rPr>
              <a:t> 33.33</a:t>
            </a:r>
            <a:r>
              <a:rPr lang="en-US">
                <a:solidFill>
                  <a:schemeClr val="bg1"/>
                </a:solidFill>
                <a:cs typeface="Arial" charset="0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Chance Processes and Box Models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71628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If we are interested in counting the number of even values instead, we label the tickets differently </a:t>
            </a:r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 lvl="1">
              <a:lnSpc>
                <a:spcPct val="80000"/>
              </a:lnSpc>
            </a:pPr>
            <a:r>
              <a:rPr lang="en-US" sz="2400"/>
              <a:t>We get a “1” if a 2, 4, or 6 is thrown 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We get a “0” otherwise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To find the probability of drawing a ticket type from the box</a:t>
            </a:r>
          </a:p>
          <a:p>
            <a:pPr lvl="2">
              <a:lnSpc>
                <a:spcPct val="80000"/>
              </a:lnSpc>
            </a:pPr>
            <a:r>
              <a:rPr lang="en-US" sz="2000"/>
              <a:t>Count the number of tickets of that type</a:t>
            </a:r>
          </a:p>
          <a:p>
            <a:pPr lvl="2">
              <a:lnSpc>
                <a:spcPct val="80000"/>
              </a:lnSpc>
            </a:pPr>
            <a:r>
              <a:rPr lang="en-US" sz="2000"/>
              <a:t>Divide by the total number of tickets in the box </a:t>
            </a:r>
          </a:p>
          <a:p>
            <a:pPr>
              <a:lnSpc>
                <a:spcPct val="80000"/>
              </a:lnSpc>
            </a:pPr>
            <a:r>
              <a:rPr lang="en-US" sz="2800"/>
              <a:t>We can say that the sum of </a:t>
            </a:r>
            <a:r>
              <a:rPr lang="en-US" sz="2800" i="1"/>
              <a:t>n</a:t>
            </a:r>
            <a:r>
              <a:rPr lang="en-US" sz="2800"/>
              <a:t> values drawn from the box is the total number of evens thrown in </a:t>
            </a:r>
            <a:r>
              <a:rPr lang="en-US" sz="2800" i="1"/>
              <a:t>n</a:t>
            </a:r>
            <a:r>
              <a:rPr lang="en-US" sz="2800"/>
              <a:t> rolls of the dice</a:t>
            </a:r>
          </a:p>
        </p:txBody>
      </p:sp>
      <p:grpSp>
        <p:nvGrpSpPr>
          <p:cNvPr id="12305" name="Group 17"/>
          <p:cNvGrpSpPr>
            <a:grpSpLocks/>
          </p:cNvGrpSpPr>
          <p:nvPr/>
        </p:nvGrpSpPr>
        <p:grpSpPr bwMode="auto">
          <a:xfrm>
            <a:off x="3886200" y="2819400"/>
            <a:ext cx="1149350" cy="685800"/>
            <a:chOff x="2640" y="3888"/>
            <a:chExt cx="724" cy="432"/>
          </a:xfrm>
        </p:grpSpPr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2688" y="3888"/>
              <a:ext cx="676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0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 1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2735" y="3936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3072" y="3936"/>
              <a:ext cx="95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0" name="Line 12"/>
            <p:cNvSpPr>
              <a:spLocks noChangeShapeType="1"/>
            </p:cNvSpPr>
            <p:nvPr/>
          </p:nvSpPr>
          <p:spPr bwMode="auto">
            <a:xfrm>
              <a:off x="2640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Line 13"/>
            <p:cNvSpPr>
              <a:spLocks noChangeShapeType="1"/>
            </p:cNvSpPr>
            <p:nvPr/>
          </p:nvSpPr>
          <p:spPr bwMode="auto">
            <a:xfrm>
              <a:off x="3356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302" name="Line 14"/>
            <p:cNvSpPr>
              <a:spLocks noChangeShapeType="1"/>
            </p:cNvSpPr>
            <p:nvPr/>
          </p:nvSpPr>
          <p:spPr bwMode="auto">
            <a:xfrm>
              <a:off x="2640" y="4320"/>
              <a:ext cx="716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Pass Bet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is the probability of making the point when the point is…</a:t>
            </a:r>
          </a:p>
          <a:p>
            <a:pPr lvl="1"/>
            <a:r>
              <a:rPr lang="en-US"/>
              <a:t>5?</a:t>
            </a:r>
          </a:p>
          <a:p>
            <a:pPr lvl="1"/>
            <a:r>
              <a:rPr lang="en-US"/>
              <a:t>6?</a:t>
            </a:r>
          </a:p>
          <a:p>
            <a:pPr lvl="1"/>
            <a:r>
              <a:rPr lang="en-US"/>
              <a:t>8?</a:t>
            </a:r>
          </a:p>
          <a:p>
            <a:pPr lvl="1"/>
            <a:r>
              <a:rPr lang="en-US"/>
              <a:t>9?</a:t>
            </a:r>
          </a:p>
          <a:p>
            <a:pPr lvl="1"/>
            <a:r>
              <a:rPr lang="en-US"/>
              <a:t>10?</a:t>
            </a:r>
          </a:p>
          <a:p>
            <a:r>
              <a:rPr lang="en-US"/>
              <a:t>Note the symmetry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124200" y="2743200"/>
            <a:ext cx="1346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4/10 </a:t>
            </a:r>
            <a:r>
              <a:rPr lang="en-US">
                <a:solidFill>
                  <a:schemeClr val="bg1"/>
                </a:solidFill>
                <a:cs typeface="Arial" charset="0"/>
              </a:rPr>
              <a:t>= 40%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3124200" y="4800600"/>
            <a:ext cx="15287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</a:rPr>
              <a:t>3/9 ≈ 33.33%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3124200" y="4267200"/>
            <a:ext cx="1346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4/10 </a:t>
            </a:r>
            <a:r>
              <a:rPr lang="en-US">
                <a:solidFill>
                  <a:schemeClr val="bg1"/>
                </a:solidFill>
                <a:cs typeface="Arial" charset="0"/>
              </a:rPr>
              <a:t>= 40%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3124200" y="3733800"/>
            <a:ext cx="16557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5/11 </a:t>
            </a:r>
            <a:r>
              <a:rPr lang="en-US">
                <a:solidFill>
                  <a:schemeClr val="bg1"/>
                </a:solidFill>
                <a:cs typeface="Arial" charset="0"/>
              </a:rPr>
              <a:t>≈ 45.45%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3124200" y="3200400"/>
            <a:ext cx="16557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5/11 </a:t>
            </a:r>
            <a:r>
              <a:rPr lang="en-US">
                <a:solidFill>
                  <a:schemeClr val="bg1"/>
                </a:solidFill>
                <a:cs typeface="Arial" charset="0"/>
              </a:rPr>
              <a:t>≈ 45.45%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1" grpId="0"/>
      <p:bldP spid="60422" grpId="0"/>
      <p:bldP spid="60423" grpId="0"/>
      <p:bldP spid="604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Pass Bet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probability of making a given point is conditional on establishing that point on the come out roll</a:t>
            </a:r>
          </a:p>
          <a:p>
            <a:pPr lvl="1"/>
            <a:r>
              <a:rPr lang="en-US"/>
              <a:t>Multiply the probability of making a point by the probability of initially establishing it</a:t>
            </a:r>
          </a:p>
          <a:p>
            <a:pPr lvl="2"/>
            <a:r>
              <a:rPr lang="en-US"/>
              <a:t>This gives the probability of winning on a pass bet from a specific point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Pass Bet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Then the probability of winning on a pass bet is…</a:t>
            </a:r>
          </a:p>
          <a:p>
            <a:endParaRPr lang="en-US"/>
          </a:p>
          <a:p>
            <a:r>
              <a:rPr lang="en-US"/>
              <a:t>So the probability of losing on a pass bet is…</a:t>
            </a:r>
          </a:p>
          <a:p>
            <a:endParaRPr lang="en-US"/>
          </a:p>
          <a:p>
            <a:r>
              <a:rPr lang="en-US"/>
              <a:t>This means the house edge is 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981200" y="2819400"/>
            <a:ext cx="6400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8/36 + [(3/36)(3/9) +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(4/36)(4/10) +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(5/36)(5/11)](2) </a:t>
            </a:r>
            <a:r>
              <a:rPr lang="en-US">
                <a:solidFill>
                  <a:schemeClr val="bg1"/>
                </a:solidFill>
                <a:cs typeface="Arial" charset="0"/>
              </a:rPr>
              <a:t>≈ 49.29%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2057400" y="4343400"/>
            <a:ext cx="6400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</a:rPr>
              <a:t>100% - 49.29% = 50.71%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2133600" y="5562600"/>
            <a:ext cx="6400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</a:rPr>
              <a:t>49.29% - 50.71% = -1.42%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  <p:bldP spid="62469" grpId="0"/>
      <p:bldP spid="6247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Don’t Pass Bet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don’t pass bet is similar to the pass bet</a:t>
            </a:r>
          </a:p>
          <a:p>
            <a:pPr lvl="1"/>
            <a:r>
              <a:rPr lang="en-US"/>
              <a:t>The player bets that the shooter will lose</a:t>
            </a:r>
          </a:p>
          <a:p>
            <a:pPr lvl="1"/>
            <a:r>
              <a:rPr lang="en-US"/>
              <a:t>The bet pays 1 to 1 except when a 12 is rolled on the come out roll</a:t>
            </a:r>
          </a:p>
          <a:p>
            <a:pPr lvl="2"/>
            <a:r>
              <a:rPr lang="en-US"/>
              <a:t>If 12 is rolled, the player and house tie (</a:t>
            </a:r>
            <a:r>
              <a:rPr lang="en-US" i="1"/>
              <a:t>bar</a:t>
            </a:r>
            <a:r>
              <a:rPr lang="en-US"/>
              <a:t>)</a:t>
            </a:r>
          </a:p>
          <a:p>
            <a:pPr lvl="2"/>
            <a:endParaRPr lang="en-US"/>
          </a:p>
          <a:p>
            <a:pPr lvl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Don’t Pass Bet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The probability of winning on a don’t pass bet is equal to the probability that the shooter loses, minus half the probability of rolling a 12</a:t>
            </a:r>
          </a:p>
          <a:p>
            <a:pPr lvl="1">
              <a:lnSpc>
                <a:spcPct val="90000"/>
              </a:lnSpc>
            </a:pPr>
            <a:r>
              <a:rPr lang="en-US"/>
              <a:t>Why half?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Then the house edge for a don’t pass bet is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971800" y="4191000"/>
            <a:ext cx="3962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50.71% -  (2.78%)/2 = 49.32%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2971800" y="6096000"/>
            <a:ext cx="32051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50.68% -  49.32% = 1.36%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  <p:bldP spid="6451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Don’t Pass Bet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 that a don’t pass bet is </a:t>
            </a:r>
            <a:r>
              <a:rPr lang="en-US" i="1"/>
              <a:t>slightly</a:t>
            </a:r>
            <a:r>
              <a:rPr lang="en-US"/>
              <a:t> better than a pass bet</a:t>
            </a:r>
          </a:p>
          <a:p>
            <a:pPr lvl="1"/>
            <a:r>
              <a:rPr lang="en-US"/>
              <a:t>House edge for pass bet is 1.42%</a:t>
            </a:r>
          </a:p>
          <a:p>
            <a:pPr lvl="1"/>
            <a:r>
              <a:rPr lang="en-US"/>
              <a:t>House edge for don’t pass bet is 1.36%</a:t>
            </a:r>
          </a:p>
          <a:p>
            <a:r>
              <a:rPr lang="en-US"/>
              <a:t>However, most players will bet on pass in support of the shooter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Come Bets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come bet works exactly like the pass bet, except a player may place a come bet before any roll</a:t>
            </a:r>
          </a:p>
          <a:p>
            <a:pPr lvl="1"/>
            <a:r>
              <a:rPr lang="en-US"/>
              <a:t>The subsequent roll is treated as the “come out” roll for that bet</a:t>
            </a:r>
          </a:p>
          <a:p>
            <a:r>
              <a:rPr lang="en-US"/>
              <a:t>The don’t come bet is similar to the don’t pass bet, using the subsequent roll as the “come out” roll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Odds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After a point is established, players may place additional bets called </a:t>
            </a:r>
            <a:r>
              <a:rPr lang="en-US" sz="2800" i="1"/>
              <a:t>odds</a:t>
            </a:r>
            <a:r>
              <a:rPr lang="en-US" sz="2800"/>
              <a:t> on their original bets </a:t>
            </a:r>
          </a:p>
          <a:p>
            <a:pPr lvl="1"/>
            <a:r>
              <a:rPr lang="en-US" sz="2400"/>
              <a:t>Odds reduce the house edge even closer to 0</a:t>
            </a:r>
          </a:p>
          <a:p>
            <a:pPr lvl="1"/>
            <a:r>
              <a:rPr lang="en-US" sz="2400"/>
              <a:t>Most casinos offer odds, but at a limit</a:t>
            </a:r>
          </a:p>
          <a:p>
            <a:pPr lvl="2"/>
            <a:r>
              <a:rPr lang="en-US" sz="2000"/>
              <a:t>2x odds, 3x odds, etc…</a:t>
            </a:r>
          </a:p>
          <a:p>
            <a:pPr lvl="1"/>
            <a:r>
              <a:rPr lang="en-US" sz="2400"/>
              <a:t>If the odds are for pass/come, we say the player </a:t>
            </a:r>
            <a:r>
              <a:rPr lang="en-US" sz="2400" i="1"/>
              <a:t>takes</a:t>
            </a:r>
            <a:r>
              <a:rPr lang="en-US" sz="2400"/>
              <a:t> odds</a:t>
            </a:r>
          </a:p>
          <a:p>
            <a:pPr lvl="1"/>
            <a:r>
              <a:rPr lang="en-US" sz="2400"/>
              <a:t>If the odds are for don’t pass/don’t come, we say the player </a:t>
            </a:r>
            <a:r>
              <a:rPr lang="en-US" sz="2400" i="1"/>
              <a:t>lays</a:t>
            </a:r>
            <a:r>
              <a:rPr lang="en-US" sz="2400"/>
              <a:t> odds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Odds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Odds are supplements to the original bet</a:t>
            </a:r>
          </a:p>
          <a:p>
            <a:pPr lvl="1"/>
            <a:r>
              <a:rPr lang="en-US"/>
              <a:t>The payoff for an odds bet depends on the established point</a:t>
            </a:r>
          </a:p>
          <a:p>
            <a:pPr lvl="1"/>
            <a:r>
              <a:rPr lang="en-US"/>
              <a:t>For each point, the payoff is set so that the house edge on the odds bet is 0%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Odds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7162800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If the point is a 4 (or 10), then the probability that the shooter wins is 3/9 </a:t>
            </a:r>
            <a:r>
              <a:rPr lang="en-US" sz="2800">
                <a:cs typeface="Arial" charset="0"/>
              </a:rPr>
              <a:t>≈ 33.33%</a:t>
            </a:r>
          </a:p>
          <a:p>
            <a:pPr lvl="1">
              <a:lnSpc>
                <a:spcPct val="80000"/>
              </a:lnSpc>
            </a:pPr>
            <a:r>
              <a:rPr lang="en-US" sz="2000">
                <a:cs typeface="Arial" charset="0"/>
              </a:rPr>
              <a:t>The payoff for taking odds on 4 (or 10) is then 2 to 1</a:t>
            </a:r>
          </a:p>
          <a:p>
            <a:pPr>
              <a:lnSpc>
                <a:spcPct val="80000"/>
              </a:lnSpc>
            </a:pPr>
            <a:r>
              <a:rPr lang="en-US" sz="2800"/>
              <a:t>If the point is a 5 (or 9), then the probability that the shooter wins is 4/10 =</a:t>
            </a:r>
            <a:r>
              <a:rPr lang="en-US" sz="2800">
                <a:cs typeface="Arial" charset="0"/>
              </a:rPr>
              <a:t> 40%</a:t>
            </a:r>
          </a:p>
          <a:p>
            <a:pPr lvl="1">
              <a:lnSpc>
                <a:spcPct val="80000"/>
              </a:lnSpc>
            </a:pPr>
            <a:r>
              <a:rPr lang="en-US" sz="2000">
                <a:cs typeface="Arial" charset="0"/>
              </a:rPr>
              <a:t>The payoff for taking odds on 5 (or 9) is then 3 to 2</a:t>
            </a:r>
          </a:p>
          <a:p>
            <a:pPr>
              <a:lnSpc>
                <a:spcPct val="80000"/>
              </a:lnSpc>
            </a:pPr>
            <a:r>
              <a:rPr lang="en-US" sz="2800"/>
              <a:t>If the point is a 6 (or 8), then the probability that the shooter wins is 5/11 </a:t>
            </a:r>
            <a:r>
              <a:rPr lang="en-US" sz="2800">
                <a:cs typeface="Arial" charset="0"/>
              </a:rPr>
              <a:t>≈ 45.45%</a:t>
            </a:r>
          </a:p>
          <a:p>
            <a:pPr lvl="1">
              <a:lnSpc>
                <a:spcPct val="80000"/>
              </a:lnSpc>
            </a:pPr>
            <a:r>
              <a:rPr lang="en-US" sz="2000">
                <a:cs typeface="Arial" charset="0"/>
              </a:rPr>
              <a:t>The payoff for taking odds on 6 (or 8) is then 6 to 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Value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7620000" cy="4525963"/>
          </a:xfrm>
        </p:spPr>
        <p:txBody>
          <a:bodyPr/>
          <a:lstStyle/>
          <a:p>
            <a:r>
              <a:rPr lang="en-US"/>
              <a:t>Consider rolling a fair die, modeled by drawing from 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lvl="1"/>
            <a:r>
              <a:rPr lang="en-US"/>
              <a:t>The smallest possible value is 1</a:t>
            </a:r>
          </a:p>
          <a:p>
            <a:pPr lvl="1"/>
            <a:r>
              <a:rPr lang="en-US"/>
              <a:t>The largest possible value is 6	</a:t>
            </a:r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3124200" y="3429000"/>
            <a:ext cx="2057400" cy="685800"/>
            <a:chOff x="2352" y="3600"/>
            <a:chExt cx="1296" cy="432"/>
          </a:xfrm>
        </p:grpSpPr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2400" y="3648"/>
              <a:ext cx="117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1  2  3  4  5  6</a:t>
              </a:r>
            </a:p>
          </p:txBody>
        </p:sp>
        <p:sp>
          <p:nvSpPr>
            <p:cNvPr id="13318" name="Rectangle 6"/>
            <p:cNvSpPr>
              <a:spLocks noChangeArrowheads="1"/>
            </p:cNvSpPr>
            <p:nvPr/>
          </p:nvSpPr>
          <p:spPr bwMode="auto">
            <a:xfrm>
              <a:off x="2458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9" name="Rectangle 7"/>
            <p:cNvSpPr>
              <a:spLocks noChangeArrowheads="1"/>
            </p:cNvSpPr>
            <p:nvPr/>
          </p:nvSpPr>
          <p:spPr bwMode="auto">
            <a:xfrm>
              <a:off x="2650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2842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1" name="Rectangle 9"/>
            <p:cNvSpPr>
              <a:spLocks noChangeArrowheads="1"/>
            </p:cNvSpPr>
            <p:nvPr/>
          </p:nvSpPr>
          <p:spPr bwMode="auto">
            <a:xfrm>
              <a:off x="3034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3226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3418" y="3670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4" name="Line 12"/>
            <p:cNvSpPr>
              <a:spLocks noChangeShapeType="1"/>
            </p:cNvSpPr>
            <p:nvPr/>
          </p:nvSpPr>
          <p:spPr bwMode="auto">
            <a:xfrm>
              <a:off x="2352" y="3600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>
              <a:off x="3648" y="3600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2352" y="4032"/>
              <a:ext cx="1296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Odds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Similarly, the payoffs for laying odds are reversed, since a player laying odds is betting on a 7 coming first</a:t>
            </a:r>
          </a:p>
          <a:p>
            <a:pPr lvl="1"/>
            <a:r>
              <a:rPr lang="en-US">
                <a:cs typeface="Arial" charset="0"/>
              </a:rPr>
              <a:t>The payoff for laying odds on 4 (or 10) is then 1 to 2</a:t>
            </a:r>
          </a:p>
          <a:p>
            <a:pPr lvl="1"/>
            <a:r>
              <a:rPr lang="en-US">
                <a:cs typeface="Arial" charset="0"/>
              </a:rPr>
              <a:t>The payoff for laying odds on 5 (or 9) is then 2 to 3</a:t>
            </a:r>
          </a:p>
          <a:p>
            <a:pPr lvl="1"/>
            <a:r>
              <a:rPr lang="en-US">
                <a:cs typeface="Arial" charset="0"/>
              </a:rPr>
              <a:t>The payoff for laying odds on 6 (or 8) is then 5 to 6</a:t>
            </a:r>
          </a:p>
          <a:p>
            <a:pPr lvl="1"/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Odds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Keep in mind that although odds bets are fair-value bets, you must make a negative expectation bet in order to play them</a:t>
            </a:r>
          </a:p>
          <a:p>
            <a:pPr lvl="1"/>
            <a:r>
              <a:rPr lang="en-US"/>
              <a:t>The house still has an edge due to the initial bet, but the odds bet dilutes the edge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Craps: Odds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Suppose you place $2 on pass at a table with 2x odds</a:t>
            </a:r>
          </a:p>
          <a:p>
            <a:pPr lvl="1"/>
            <a:r>
              <a:rPr lang="en-US"/>
              <a:t>Come out roll establishes a point of 5</a:t>
            </a:r>
          </a:p>
          <a:p>
            <a:pPr lvl="1"/>
            <a:r>
              <a:rPr lang="en-US"/>
              <a:t>You take $4 odds on your pass </a:t>
            </a:r>
          </a:p>
          <a:p>
            <a:r>
              <a:rPr lang="en-US"/>
              <a:t>Shooter eventually rolls a 5</a:t>
            </a:r>
          </a:p>
          <a:p>
            <a:pPr lvl="1"/>
            <a:r>
              <a:rPr lang="en-US"/>
              <a:t>You win $2 for your original bet and $6 for the odds bet</a:t>
            </a:r>
          </a:p>
          <a:p>
            <a:pPr lvl="1"/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Craps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Suppose a player bets $1 on pass for 25 straight rounds</a:t>
            </a:r>
          </a:p>
          <a:p>
            <a:pPr lvl="1"/>
            <a:r>
              <a:rPr lang="en-US"/>
              <a:t>What is the probability that she comes out (at least) even?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4038600" y="3962400"/>
            <a:ext cx="10763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400">
                <a:solidFill>
                  <a:schemeClr val="bg1"/>
                </a:solidFill>
                <a:sym typeface="Math1" pitchFamily="2" charset="2"/>
              </a:rPr>
              <a:t></a:t>
            </a:r>
            <a:r>
              <a:rPr lang="en-US" sz="2400">
                <a:solidFill>
                  <a:schemeClr val="bg1"/>
                </a:solidFill>
              </a:rPr>
              <a:t> 47%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Many chance processes can be modeled by drawing from a box filled with marked tickets</a:t>
            </a:r>
          </a:p>
          <a:p>
            <a:pPr lvl="1"/>
            <a:r>
              <a:rPr lang="en-US" sz="2400"/>
              <a:t>The value on the ticket represents the value of the outcome</a:t>
            </a:r>
          </a:p>
          <a:p>
            <a:r>
              <a:rPr lang="en-US" sz="2800"/>
              <a:t>The </a:t>
            </a:r>
            <a:r>
              <a:rPr lang="en-US" sz="2800" i="1"/>
              <a:t>expected value</a:t>
            </a:r>
            <a:r>
              <a:rPr lang="en-US" sz="2800"/>
              <a:t> of an outcome is the weighted average of the tickets in the box</a:t>
            </a:r>
          </a:p>
          <a:p>
            <a:pPr lvl="1"/>
            <a:r>
              <a:rPr lang="en-US" sz="2400"/>
              <a:t>Gives a prediction for the outcome of the game</a:t>
            </a:r>
          </a:p>
          <a:p>
            <a:pPr lvl="1"/>
            <a:r>
              <a:rPr lang="en-US" sz="2400"/>
              <a:t>A game where </a:t>
            </a:r>
            <a:r>
              <a:rPr lang="en-US" sz="2400" i="1"/>
              <a:t>EV</a:t>
            </a:r>
            <a:r>
              <a:rPr lang="en-US" sz="2400"/>
              <a:t> = 0 is said to be </a:t>
            </a:r>
            <a:r>
              <a:rPr lang="en-US" sz="2400" i="1"/>
              <a:t>fair</a:t>
            </a:r>
            <a:endParaRPr lang="en-US" sz="2400"/>
          </a:p>
          <a:p>
            <a:endParaRPr lang="en-US" sz="28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 i="1"/>
              <a:t>standard error</a:t>
            </a:r>
            <a:r>
              <a:rPr lang="en-US"/>
              <a:t> gives a sense of how far off the expected value we might expect to be</a:t>
            </a:r>
          </a:p>
          <a:p>
            <a:pPr lvl="1"/>
            <a:r>
              <a:rPr lang="en-US"/>
              <a:t>The smaller the </a:t>
            </a:r>
            <a:r>
              <a:rPr lang="en-US" i="1"/>
              <a:t>SE</a:t>
            </a:r>
            <a:r>
              <a:rPr lang="en-US"/>
              <a:t>, the more likely we will be close to the </a:t>
            </a:r>
            <a:r>
              <a:rPr lang="en-US" i="1"/>
              <a:t>EV</a:t>
            </a:r>
          </a:p>
          <a:p>
            <a:r>
              <a:rPr lang="en-US"/>
              <a:t>Both the </a:t>
            </a:r>
            <a:r>
              <a:rPr lang="en-US" i="1"/>
              <a:t>EV</a:t>
            </a:r>
            <a:r>
              <a:rPr lang="en-US"/>
              <a:t> and </a:t>
            </a:r>
            <a:r>
              <a:rPr lang="en-US" i="1"/>
              <a:t>SE</a:t>
            </a:r>
            <a:r>
              <a:rPr lang="en-US"/>
              <a:t> depend on the number of times we play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As the number of plays increases, the probability of being proportionally close to the expected value also increases</a:t>
            </a:r>
          </a:p>
          <a:p>
            <a:pPr lvl="1"/>
            <a:r>
              <a:rPr lang="en-US" sz="2400"/>
              <a:t>This is the </a:t>
            </a:r>
            <a:r>
              <a:rPr lang="en-US" sz="2400" i="1"/>
              <a:t>Law of Averages</a:t>
            </a:r>
          </a:p>
          <a:p>
            <a:r>
              <a:rPr lang="en-US" sz="2800"/>
              <a:t>If we play enough times, the random variable representing our net winnings is approximately normal</a:t>
            </a:r>
          </a:p>
          <a:p>
            <a:pPr lvl="1"/>
            <a:r>
              <a:rPr lang="en-US" sz="2400"/>
              <a:t>True regardless of the initial probability of winning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Roulette and craps are two popular chance games in casinos</a:t>
            </a:r>
          </a:p>
          <a:p>
            <a:pPr lvl="1"/>
            <a:r>
              <a:rPr lang="en-US"/>
              <a:t>Both games have a negative expected value, or house edge</a:t>
            </a:r>
          </a:p>
          <a:p>
            <a:pPr lvl="1"/>
            <a:r>
              <a:rPr lang="en-US"/>
              <a:t>Intelligent bets are those with small house edges or high </a:t>
            </a:r>
            <a:r>
              <a:rPr lang="en-US" i="1"/>
              <a:t>SE</a:t>
            </a:r>
            <a:r>
              <a:rPr lang="en-US"/>
              <a:t>’s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Value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7620000" cy="4525963"/>
          </a:xfrm>
        </p:spPr>
        <p:txBody>
          <a:bodyPr/>
          <a:lstStyle/>
          <a:p>
            <a:r>
              <a:rPr lang="en-US" sz="2800"/>
              <a:t>The </a:t>
            </a:r>
            <a:r>
              <a:rPr lang="en-US" sz="2800" i="1"/>
              <a:t>expected value</a:t>
            </a:r>
            <a:r>
              <a:rPr lang="en-US" sz="2800"/>
              <a:t> (</a:t>
            </a:r>
            <a:r>
              <a:rPr lang="en-US" sz="2800" i="1"/>
              <a:t>EV</a:t>
            </a:r>
            <a:r>
              <a:rPr lang="en-US" sz="2800"/>
              <a:t>) on a single draw can be thought of as a weighted average </a:t>
            </a:r>
          </a:p>
          <a:p>
            <a:pPr lvl="1"/>
            <a:r>
              <a:rPr lang="en-US" sz="2400"/>
              <a:t>Multiply each possible value by the probability that value occurs</a:t>
            </a:r>
          </a:p>
          <a:p>
            <a:pPr lvl="1"/>
            <a:r>
              <a:rPr lang="en-US" sz="2400"/>
              <a:t>Add these products together</a:t>
            </a:r>
          </a:p>
          <a:p>
            <a:pPr lvl="2">
              <a:buFont typeface="Arial" charset="0"/>
              <a:buNone/>
            </a:pPr>
            <a:r>
              <a:rPr lang="en-US" sz="2000" i="1"/>
              <a:t>EV</a:t>
            </a:r>
            <a:r>
              <a:rPr lang="en-US" sz="2000" baseline="-25000"/>
              <a:t>1</a:t>
            </a:r>
            <a:r>
              <a:rPr lang="en-US" sz="2000"/>
              <a:t> = (1/6)(1)+(1/6)(2)+(1/6)(3)+(1/6)(4)+(1/6)(5)+(1/6)(6)</a:t>
            </a:r>
          </a:p>
          <a:p>
            <a:pPr lvl="2">
              <a:buFont typeface="Arial" charset="0"/>
              <a:buNone/>
            </a:pPr>
            <a:r>
              <a:rPr lang="en-US" sz="2000"/>
              <a:t>       = 3.5</a:t>
            </a:r>
          </a:p>
          <a:p>
            <a:pPr lvl="2"/>
            <a:r>
              <a:rPr lang="en-US" sz="2000"/>
              <a:t>Expected values may not be feasible outcomes</a:t>
            </a:r>
          </a:p>
          <a:p>
            <a:pPr lvl="1"/>
            <a:r>
              <a:rPr lang="en-US" sz="2400"/>
              <a:t>The expected value for a single draw is also the average of the values in the box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Value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we play </a:t>
            </a:r>
            <a:r>
              <a:rPr lang="en-US" i="1"/>
              <a:t>n</a:t>
            </a:r>
            <a:r>
              <a:rPr lang="en-US"/>
              <a:t> times, then the expected value for the sum of the outcomes is the expected value for a single outcome multiplied by </a:t>
            </a:r>
            <a:r>
              <a:rPr lang="en-US" i="1"/>
              <a:t>n</a:t>
            </a:r>
            <a:endParaRPr lang="en-US"/>
          </a:p>
          <a:p>
            <a:pPr lvl="1"/>
            <a:r>
              <a:rPr lang="en-US" i="1"/>
              <a:t>EV</a:t>
            </a:r>
            <a:r>
              <a:rPr lang="en-US" i="1" baseline="-25000"/>
              <a:t>n</a:t>
            </a:r>
            <a:r>
              <a:rPr lang="en-US"/>
              <a:t> = </a:t>
            </a:r>
            <a:r>
              <a:rPr lang="en-US" i="1"/>
              <a:t>n</a:t>
            </a:r>
            <a:r>
              <a:rPr lang="en-US"/>
              <a:t>(</a:t>
            </a:r>
            <a:r>
              <a:rPr lang="en-US" i="1"/>
              <a:t>EV</a:t>
            </a:r>
            <a:r>
              <a:rPr lang="en-US" baseline="-25000"/>
              <a:t>1</a:t>
            </a:r>
            <a:r>
              <a:rPr lang="en-US"/>
              <a:t>)</a:t>
            </a:r>
          </a:p>
          <a:p>
            <a:r>
              <a:rPr lang="en-US"/>
              <a:t>For 10 rolls of the die, the expected sum is 10(3.5) =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Value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Flip a fair coin and count the number of heads</a:t>
            </a:r>
          </a:p>
          <a:p>
            <a:pPr lvl="1"/>
            <a:r>
              <a:rPr lang="en-US"/>
              <a:t>What box models this game?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How many heads do you expect to get in…</a:t>
            </a:r>
          </a:p>
          <a:p>
            <a:pPr lvl="2"/>
            <a:r>
              <a:rPr lang="en-US"/>
              <a:t>10 flips?</a:t>
            </a:r>
          </a:p>
          <a:p>
            <a:pPr lvl="2"/>
            <a:r>
              <a:rPr lang="en-US"/>
              <a:t>100 flips?</a:t>
            </a:r>
          </a:p>
        </p:txBody>
      </p: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3581400" y="3352800"/>
            <a:ext cx="1136650" cy="685800"/>
            <a:chOff x="3696" y="3888"/>
            <a:chExt cx="716" cy="432"/>
          </a:xfrm>
        </p:grpSpPr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3744" y="3888"/>
              <a:ext cx="644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0     1  </a:t>
              </a:r>
            </a:p>
          </p:txBody>
        </p:sp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3791" y="3936"/>
              <a:ext cx="96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4128" y="3936"/>
              <a:ext cx="95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8" name="Line 8"/>
            <p:cNvSpPr>
              <a:spLocks noChangeShapeType="1"/>
            </p:cNvSpPr>
            <p:nvPr/>
          </p:nvSpPr>
          <p:spPr bwMode="auto">
            <a:xfrm>
              <a:off x="3696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369" name="Line 9"/>
            <p:cNvSpPr>
              <a:spLocks noChangeShapeType="1"/>
            </p:cNvSpPr>
            <p:nvPr/>
          </p:nvSpPr>
          <p:spPr bwMode="auto">
            <a:xfrm>
              <a:off x="4412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>
              <a:off x="3696" y="4320"/>
              <a:ext cx="716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4556125" y="5141913"/>
            <a:ext cx="311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4495800" y="5638800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153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Value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Pay $1 to roll a fair die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You win $5 if you roll an ace (1)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You lose the $1 otherwise</a:t>
            </a:r>
          </a:p>
          <a:p>
            <a:pPr>
              <a:lnSpc>
                <a:spcPct val="80000"/>
              </a:lnSpc>
            </a:pPr>
            <a:r>
              <a:rPr lang="en-US" sz="2800"/>
              <a:t>What box models this game?</a:t>
            </a:r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r>
              <a:rPr lang="en-US" sz="2800"/>
              <a:t>How much money do you expect to make in…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1 game?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5 games?</a:t>
            </a:r>
          </a:p>
          <a:p>
            <a:pPr>
              <a:lnSpc>
                <a:spcPct val="80000"/>
              </a:lnSpc>
            </a:pPr>
            <a:r>
              <a:rPr lang="en-US" sz="2800"/>
              <a:t>This is an example of a </a:t>
            </a:r>
            <a:r>
              <a:rPr lang="en-US" sz="2800" i="1"/>
              <a:t>fair</a:t>
            </a:r>
            <a:r>
              <a:rPr lang="en-US" sz="2800"/>
              <a:t> game</a:t>
            </a:r>
          </a:p>
          <a:p>
            <a:pPr>
              <a:lnSpc>
                <a:spcPct val="80000"/>
              </a:lnSpc>
            </a:pPr>
            <a:endParaRPr lang="en-US" sz="2800"/>
          </a:p>
        </p:txBody>
      </p:sp>
      <p:grpSp>
        <p:nvGrpSpPr>
          <p:cNvPr id="16397" name="Group 13"/>
          <p:cNvGrpSpPr>
            <a:grpSpLocks/>
          </p:cNvGrpSpPr>
          <p:nvPr/>
        </p:nvGrpSpPr>
        <p:grpSpPr bwMode="auto">
          <a:xfrm>
            <a:off x="3429000" y="3276600"/>
            <a:ext cx="1555750" cy="685800"/>
            <a:chOff x="2544" y="3888"/>
            <a:chExt cx="980" cy="432"/>
          </a:xfrm>
        </p:grpSpPr>
        <p:sp>
          <p:nvSpPr>
            <p:cNvPr id="16389" name="Text Box 5"/>
            <p:cNvSpPr txBox="1">
              <a:spLocks noChangeArrowheads="1"/>
            </p:cNvSpPr>
            <p:nvPr/>
          </p:nvSpPr>
          <p:spPr bwMode="auto">
            <a:xfrm>
              <a:off x="2592" y="3888"/>
              <a:ext cx="93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-$1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5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 $5 </a:t>
              </a:r>
              <a:r>
                <a:rPr kumimoji="1" lang="en-US" sz="2400" baseline="30000">
                  <a:solidFill>
                    <a:schemeClr val="bg1"/>
                  </a:solidFill>
                  <a:latin typeface="Times New Roman" pitchFamily="18" charset="0"/>
                </a:rPr>
                <a:t>1</a:t>
              </a:r>
              <a:r>
                <a:rPr kumimoji="1" lang="en-US" sz="240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2639" y="3936"/>
              <a:ext cx="241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3120" y="3936"/>
              <a:ext cx="240" cy="240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2544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>
              <a:off x="3456" y="388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>
              <a:off x="2544" y="4320"/>
              <a:ext cx="912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962400" y="4800600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$0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3962400" y="5181600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chemeClr val="bg1"/>
                </a:solidFill>
              </a:rPr>
              <a:t>$0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5" grpId="0"/>
      <p:bldP spid="16396" grpId="0"/>
    </p:bldLst>
  </p:timing>
</p:sld>
</file>

<file path=ppt/theme/theme1.xml><?xml version="1.0" encoding="utf-8"?>
<a:theme xmlns:a="http://schemas.openxmlformats.org/drawingml/2006/main" name="1_Casino">
  <a:themeElements>
    <a:clrScheme name="1_Casi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asi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asi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i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i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i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i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i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i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i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i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i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i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i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Casino</Template>
  <TotalTime>409</TotalTime>
  <Words>3127</Words>
  <Application>Microsoft Office PowerPoint</Application>
  <PresentationFormat>On-screen Show (4:3)</PresentationFormat>
  <Paragraphs>452</Paragraphs>
  <Slides>57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Arial</vt:lpstr>
      <vt:lpstr>Times New Roman</vt:lpstr>
      <vt:lpstr>Math1</vt:lpstr>
      <vt:lpstr>1_Casino</vt:lpstr>
      <vt:lpstr>Microsoft Equation 3.0</vt:lpstr>
      <vt:lpstr>Microsoft Office Excel Chart</vt:lpstr>
      <vt:lpstr>Expected Value, the Law of Averages, and the Central Limit Theorem</vt:lpstr>
      <vt:lpstr>Overview</vt:lpstr>
      <vt:lpstr>Chance Processes and Box Models</vt:lpstr>
      <vt:lpstr>Chance Processes and Box Models</vt:lpstr>
      <vt:lpstr>Expected Value</vt:lpstr>
      <vt:lpstr>Expected Value</vt:lpstr>
      <vt:lpstr>Expected Value</vt:lpstr>
      <vt:lpstr>Expected Value</vt:lpstr>
      <vt:lpstr>Expected Value</vt:lpstr>
      <vt:lpstr>Standard Error</vt:lpstr>
      <vt:lpstr>Standard Error</vt:lpstr>
      <vt:lpstr>Standard Error</vt:lpstr>
      <vt:lpstr>Standard Error</vt:lpstr>
      <vt:lpstr>Standard Error</vt:lpstr>
      <vt:lpstr>Standard Error</vt:lpstr>
      <vt:lpstr>Standard Error</vt:lpstr>
      <vt:lpstr>The Law of Averages</vt:lpstr>
      <vt:lpstr>The Law of Averages</vt:lpstr>
      <vt:lpstr>The Law of Averages</vt:lpstr>
      <vt:lpstr>The Central Limit Theorem</vt:lpstr>
      <vt:lpstr>The Central Limit Theorem</vt:lpstr>
      <vt:lpstr>The Central Limit Theorem</vt:lpstr>
      <vt:lpstr>The Central Limit Theorem</vt:lpstr>
      <vt:lpstr>The Central Limit Theorem</vt:lpstr>
      <vt:lpstr>The Central Limit Theorem</vt:lpstr>
      <vt:lpstr>The Central Limit Theorem</vt:lpstr>
      <vt:lpstr>Roulette</vt:lpstr>
      <vt:lpstr>Roulette</vt:lpstr>
      <vt:lpstr>Roulette</vt:lpstr>
      <vt:lpstr>Roulette</vt:lpstr>
      <vt:lpstr>Roulette</vt:lpstr>
      <vt:lpstr>Roulette</vt:lpstr>
      <vt:lpstr>Roulette</vt:lpstr>
      <vt:lpstr>Roulette</vt:lpstr>
      <vt:lpstr>Craps</vt:lpstr>
      <vt:lpstr>Craps</vt:lpstr>
      <vt:lpstr>Craps</vt:lpstr>
      <vt:lpstr>Craps: Pass Bet</vt:lpstr>
      <vt:lpstr>Craps: Pass Bet</vt:lpstr>
      <vt:lpstr>Craps: Pass Bet</vt:lpstr>
      <vt:lpstr>Craps: Pass Bet</vt:lpstr>
      <vt:lpstr>Craps: Pass Bet</vt:lpstr>
      <vt:lpstr>Craps: Don’t Pass Bet</vt:lpstr>
      <vt:lpstr>Craps: Don’t Pass Bet</vt:lpstr>
      <vt:lpstr>Craps: Don’t Pass Bet</vt:lpstr>
      <vt:lpstr>Craps: Come Bets</vt:lpstr>
      <vt:lpstr>Craps: Odds</vt:lpstr>
      <vt:lpstr>Craps: Odds</vt:lpstr>
      <vt:lpstr>Craps: Odds</vt:lpstr>
      <vt:lpstr>Craps: Odds</vt:lpstr>
      <vt:lpstr>Craps: Odds</vt:lpstr>
      <vt:lpstr>Craps: Odds</vt:lpstr>
      <vt:lpstr>Craps</vt:lpstr>
      <vt:lpstr>Summary</vt:lpstr>
      <vt:lpstr>Summary</vt:lpstr>
      <vt:lpstr>Summary</vt:lpstr>
      <vt:lpstr>Summary</vt:lpstr>
    </vt:vector>
  </TitlesOfParts>
  <Company>UNT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The Brookses</dc:creator>
  <cp:lastModifiedBy>yw0005</cp:lastModifiedBy>
  <cp:revision>53</cp:revision>
  <dcterms:created xsi:type="dcterms:W3CDTF">2007-07-13T16:47:20Z</dcterms:created>
  <dcterms:modified xsi:type="dcterms:W3CDTF">2011-11-03T18:44:17Z</dcterms:modified>
</cp:coreProperties>
</file>